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1"/>
  </p:notesMasterIdLst>
  <p:sldIdLst>
    <p:sldId id="256" r:id="rId2"/>
    <p:sldId id="258" r:id="rId3"/>
    <p:sldId id="259" r:id="rId4"/>
    <p:sldId id="260" r:id="rId5"/>
    <p:sldId id="304" r:id="rId6"/>
    <p:sldId id="273" r:id="rId7"/>
    <p:sldId id="306" r:id="rId8"/>
    <p:sldId id="305" r:id="rId9"/>
    <p:sldId id="307" r:id="rId10"/>
    <p:sldId id="308" r:id="rId11"/>
    <p:sldId id="261" r:id="rId12"/>
    <p:sldId id="311" r:id="rId13"/>
    <p:sldId id="312" r:id="rId14"/>
    <p:sldId id="313" r:id="rId15"/>
    <p:sldId id="314" r:id="rId16"/>
    <p:sldId id="315" r:id="rId17"/>
    <p:sldId id="316" r:id="rId18"/>
    <p:sldId id="310" r:id="rId19"/>
    <p:sldId id="319" r:id="rId20"/>
    <p:sldId id="320" r:id="rId21"/>
    <p:sldId id="322" r:id="rId22"/>
    <p:sldId id="317" r:id="rId23"/>
    <p:sldId id="309" r:id="rId24"/>
    <p:sldId id="323" r:id="rId25"/>
    <p:sldId id="324" r:id="rId26"/>
    <p:sldId id="325" r:id="rId27"/>
    <p:sldId id="326" r:id="rId28"/>
    <p:sldId id="327" r:id="rId29"/>
    <p:sldId id="328" r:id="rId30"/>
    <p:sldId id="329" r:id="rId31"/>
    <p:sldId id="330" r:id="rId32"/>
    <p:sldId id="332" r:id="rId33"/>
    <p:sldId id="331" r:id="rId34"/>
    <p:sldId id="333" r:id="rId35"/>
    <p:sldId id="335" r:id="rId36"/>
    <p:sldId id="334" r:id="rId37"/>
    <p:sldId id="346" r:id="rId38"/>
    <p:sldId id="336" r:id="rId39"/>
    <p:sldId id="337" r:id="rId40"/>
    <p:sldId id="339" r:id="rId41"/>
    <p:sldId id="347" r:id="rId42"/>
    <p:sldId id="340" r:id="rId43"/>
    <p:sldId id="341" r:id="rId44"/>
    <p:sldId id="343" r:id="rId45"/>
    <p:sldId id="321" r:id="rId46"/>
    <p:sldId id="349" r:id="rId47"/>
    <p:sldId id="344" r:id="rId48"/>
    <p:sldId id="342" r:id="rId49"/>
    <p:sldId id="345" r:id="rId50"/>
  </p:sldIdLst>
  <p:sldSz cx="9144000" cy="5143500" type="screen16x9"/>
  <p:notesSz cx="6858000" cy="9144000"/>
  <p:embeddedFontLst>
    <p:embeddedFont>
      <p:font typeface="Bahnschrift" panose="020B0502040204020203" pitchFamily="34" charset="0"/>
      <p:regular r:id="rId52"/>
      <p:bold r:id="rId53"/>
    </p:embeddedFont>
    <p:embeddedFont>
      <p:font typeface="Barlow Semi Condensed" panose="00000506000000000000" pitchFamily="2" charset="0"/>
      <p:regular r:id="rId54"/>
      <p:bold r:id="rId55"/>
      <p:italic r:id="rId56"/>
      <p:boldItalic r:id="rId57"/>
    </p:embeddedFont>
    <p:embeddedFont>
      <p:font typeface="Barlow Semi Condensed Medium" panose="00000606000000000000" pitchFamily="2" charset="0"/>
      <p:regular r:id="rId58"/>
      <p:bold r:id="rId59"/>
      <p:italic r:id="rId60"/>
      <p:boldItalic r:id="rId61"/>
    </p:embeddedFont>
    <p:embeddedFont>
      <p:font typeface="Fjalla One" panose="02000506040000020004" pitchFamily="2"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6CB342-D642-49D5-AE61-453DF0E94955}">
  <a:tblStyle styleId="{0C6CB342-D642-49D5-AE61-453DF0E949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47" autoAdjust="0"/>
  </p:normalViewPr>
  <p:slideViewPr>
    <p:cSldViewPr snapToGrid="0">
      <p:cViewPr varScale="1">
        <p:scale>
          <a:sx n="140" d="100"/>
          <a:sy n="140" d="100"/>
        </p:scale>
        <p:origin x="77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Next, lets explore the dataset</a:t>
            </a:r>
            <a:endParaRPr dirty="0"/>
          </a:p>
        </p:txBody>
      </p:sp>
    </p:spTree>
    <p:extLst>
      <p:ext uri="{BB962C8B-B14F-4D97-AF65-F5344CB8AC3E}">
        <p14:creationId xmlns:p14="http://schemas.microsoft.com/office/powerpoint/2010/main" val="2631143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 was separated to webcam and side cam. First we’ll explain for the webcam one. Since there is no dataset online on sitting postures, I took and recorded </a:t>
            </a:r>
            <a:r>
              <a:rPr lang="en-SG" dirty="0" err="1"/>
              <a:t>ownself</a:t>
            </a:r>
            <a:r>
              <a:rPr lang="en-SG" dirty="0"/>
              <a:t> through webcam  and it consist of 33 feature landmarks (nose, right shoulder, left shoulder , left mouth point, right mouth point, etc) and there are coordinates (</a:t>
            </a:r>
            <a:r>
              <a:rPr lang="en-SG" dirty="0" err="1"/>
              <a:t>x,y,z</a:t>
            </a:r>
            <a:r>
              <a:rPr lang="en-SG" dirty="0"/>
              <a:t> that are normalised to the frame) and v coordinates for visibility. A total of 133 columns were extracted in the dataset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err="1"/>
              <a:t>Mediapipe</a:t>
            </a:r>
            <a:r>
              <a:rPr lang="en-SG" dirty="0"/>
              <a:t>- it is a powerful google open source machine learning framework. It has good and accurate pose estimation for media processing like audio and video on </a:t>
            </a:r>
            <a:r>
              <a:rPr lang="en-SG" dirty="0" err="1"/>
              <a:t>youtube</a:t>
            </a:r>
            <a:r>
              <a:rPr lang="en-SG" dirty="0"/>
              <a:t>. It is also cross-platform friendly and runs on different Operation system like android, iOS, etc and it has a lot of solutions for face mesh, pose classification, object detection, selfie segmentation, etc.</a:t>
            </a:r>
          </a:p>
        </p:txBody>
      </p:sp>
    </p:spTree>
    <p:extLst>
      <p:ext uri="{BB962C8B-B14F-4D97-AF65-F5344CB8AC3E}">
        <p14:creationId xmlns:p14="http://schemas.microsoft.com/office/powerpoint/2010/main" val="1479816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First I recorded myself and the computer will extract all the key landmarks visible in the frame. Output will be some rendering on my webcam as shown</a:t>
            </a:r>
          </a:p>
        </p:txBody>
      </p:sp>
    </p:spTree>
    <p:extLst>
      <p:ext uri="{BB962C8B-B14F-4D97-AF65-F5344CB8AC3E}">
        <p14:creationId xmlns:p14="http://schemas.microsoft.com/office/powerpoint/2010/main" val="1692929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Afterwards , I do extraction through body landmarks recording, and convert those landmarks to coordinates and ultimately export as CSV.</a:t>
            </a:r>
          </a:p>
        </p:txBody>
      </p:sp>
    </p:spTree>
    <p:extLst>
      <p:ext uri="{BB962C8B-B14F-4D97-AF65-F5344CB8AC3E}">
        <p14:creationId xmlns:p14="http://schemas.microsoft.com/office/powerpoint/2010/main" val="4101218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I also did some feature engineering in which I try to add more accurate feature as the z coordinate in </a:t>
            </a:r>
            <a:r>
              <a:rPr lang="en-SG" dirty="0" err="1"/>
              <a:t>mediapipe</a:t>
            </a:r>
            <a:r>
              <a:rPr lang="en-SG" dirty="0"/>
              <a:t> is not as robust. In this case, I added eye distance to camera as it is important to determine eye closeness to the screen. When people slouch, their eyes are usually closer to the screen as well. Ideal distance to screen is usually one’s arm length</a:t>
            </a:r>
          </a:p>
        </p:txBody>
      </p:sp>
    </p:spTree>
    <p:extLst>
      <p:ext uri="{BB962C8B-B14F-4D97-AF65-F5344CB8AC3E}">
        <p14:creationId xmlns:p14="http://schemas.microsoft.com/office/powerpoint/2010/main" val="2954924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535072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40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295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321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545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952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062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25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https://maureentkt.medium.com/selecting-your-2d-real-time-pose-estimation-models-7d0777bf935f</a:t>
            </a:r>
          </a:p>
        </p:txBody>
      </p:sp>
    </p:spTree>
    <p:extLst>
      <p:ext uri="{BB962C8B-B14F-4D97-AF65-F5344CB8AC3E}">
        <p14:creationId xmlns:p14="http://schemas.microsoft.com/office/powerpoint/2010/main" val="3153756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https://maureentkt.medium.com/selecting-your-2d-real-time-pose-estimation-models-7d0777bf935f</a:t>
            </a:r>
          </a:p>
        </p:txBody>
      </p:sp>
    </p:spTree>
    <p:extLst>
      <p:ext uri="{BB962C8B-B14F-4D97-AF65-F5344CB8AC3E}">
        <p14:creationId xmlns:p14="http://schemas.microsoft.com/office/powerpoint/2010/main" val="227395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In this digital era nowadays when Information Technology is very booming and work from home is a very common thing in the “new normal”, there is an increase in digital interaction which is the human-machine interaction. Thus, when people work from home, there are different styles of workstations/designs, be it chair/table/monitor height. In a sense, it is not a standardised layout like what we have </a:t>
            </a:r>
            <a:r>
              <a:rPr lang="en-SG"/>
              <a:t>in offices. </a:t>
            </a:r>
            <a:r>
              <a:rPr lang="en-SG" dirty="0"/>
              <a:t>All these influences our sitting posture and as such, there is a growing needs for sitting posture recognition.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So questions, how many of </a:t>
            </a:r>
            <a:r>
              <a:rPr lang="en-SG" dirty="0" err="1"/>
              <a:t>yall</a:t>
            </a:r>
            <a:r>
              <a:rPr lang="en-SG" dirty="0"/>
              <a:t> have this kind of postures during work? I bet most of </a:t>
            </a:r>
            <a:r>
              <a:rPr lang="en-SG" dirty="0" err="1"/>
              <a:t>yall</a:t>
            </a:r>
            <a:r>
              <a:rPr lang="en-SG" dirty="0"/>
              <a:t> have this kind of postures without </a:t>
            </a:r>
            <a:r>
              <a:rPr lang="en-SG" dirty="0" err="1"/>
              <a:t>yall</a:t>
            </a:r>
            <a:r>
              <a:rPr lang="en-SG" dirty="0"/>
              <a:t> even realising it. Or even this posture when </a:t>
            </a:r>
            <a:r>
              <a:rPr lang="en-SG" dirty="0" err="1"/>
              <a:t>yall</a:t>
            </a:r>
            <a:r>
              <a:rPr lang="en-SG" dirty="0"/>
              <a:t> hunch more forward subconsciously? Or even this posture when </a:t>
            </a:r>
            <a:r>
              <a:rPr lang="en-SG" dirty="0" err="1"/>
              <a:t>yall</a:t>
            </a:r>
            <a:r>
              <a:rPr lang="en-SG" dirty="0"/>
              <a:t> just try to sit or work anywhere </a:t>
            </a:r>
            <a:r>
              <a:rPr lang="en-SG" dirty="0" err="1"/>
              <a:t>yall</a:t>
            </a:r>
            <a:r>
              <a:rPr lang="en-SG" dirty="0"/>
              <a:t> want be it at living room, dining table, temporary table, etc. So all these are very </a:t>
            </a:r>
            <a:r>
              <a:rPr lang="en-SG" dirty="0" err="1"/>
              <a:t>very</a:t>
            </a:r>
            <a:r>
              <a:rPr lang="en-SG" dirty="0"/>
              <a:t> bad postures which is why probably </a:t>
            </a:r>
            <a:r>
              <a:rPr lang="en-SG" dirty="0" err="1"/>
              <a:t>yall</a:t>
            </a:r>
            <a:r>
              <a:rPr lang="en-SG" dirty="0"/>
              <a:t> crave to go JB massage or </a:t>
            </a:r>
            <a:r>
              <a:rPr lang="en-SG" dirty="0" err="1"/>
              <a:t>thai</a:t>
            </a:r>
            <a:r>
              <a:rPr lang="en-SG" dirty="0"/>
              <a:t> massage. So yeah all these are very common postures that we do without realising it. </a:t>
            </a:r>
          </a:p>
        </p:txBody>
      </p:sp>
    </p:spTree>
    <p:extLst>
      <p:ext uri="{BB962C8B-B14F-4D97-AF65-F5344CB8AC3E}">
        <p14:creationId xmlns:p14="http://schemas.microsoft.com/office/powerpoint/2010/main" val="386071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give you guys the context, one in four American adults spend more than eight hours a day sitting. On top of usual 9-5 hours 43% of the US population use a computer for 2 hours per day or more. This amounted to a min of 10 hours per day. A survey of 8,500 participants showed that 41% chairs were set too low which cause your arms to not be in 90 degree or monitors were too low which is why </a:t>
            </a:r>
            <a:r>
              <a:rPr lang="en-US" dirty="0" err="1"/>
              <a:t>yall</a:t>
            </a:r>
            <a:r>
              <a:rPr lang="en-US" dirty="0"/>
              <a:t> slouch a lot.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These are just common effects of bad sitting posture which include spine curvature, disrupted digestion, poor sleep, headache, back pain, neck pain, lack of motivation and productivity decrease.</a:t>
            </a:r>
          </a:p>
        </p:txBody>
      </p:sp>
    </p:spTree>
    <p:extLst>
      <p:ext uri="{BB962C8B-B14F-4D97-AF65-F5344CB8AC3E}">
        <p14:creationId xmlns:p14="http://schemas.microsoft.com/office/powerpoint/2010/main" val="2510127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Workplace Safety and Health Singapore recently conducted a study and found out that healthcare cost due to poor ergonomics amounted to about 3.5 billions per year.</a:t>
            </a:r>
            <a:endParaRPr dirty="0"/>
          </a:p>
        </p:txBody>
      </p:sp>
    </p:spTree>
    <p:extLst>
      <p:ext uri="{BB962C8B-B14F-4D97-AF65-F5344CB8AC3E}">
        <p14:creationId xmlns:p14="http://schemas.microsoft.com/office/powerpoint/2010/main" val="67616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dirty="0"/>
              <a:t>As such, myself as an AI developer from AI Singapore was tasked to develop a computer vision program to classify sitting postures. This could potentially helps your employees in managing bad postures and mitigate long term health effects. Also, this will be able to improve productivity. </a:t>
            </a:r>
          </a:p>
          <a:p>
            <a:pPr marL="158750" indent="0">
              <a:buNone/>
            </a:pPr>
            <a:endParaRPr lang="en-SG" dirty="0"/>
          </a:p>
          <a:p>
            <a:pPr marL="158750" indent="0">
              <a:buNone/>
            </a:pPr>
            <a:r>
              <a:rPr lang="en-SG" dirty="0"/>
              <a:t>For the evaluation criteria, we need to reach a high test accuracy score of 90% and above on validation set and a high F1-score of above 90% on validation set</a:t>
            </a:r>
          </a:p>
        </p:txBody>
      </p:sp>
    </p:spTree>
    <p:extLst>
      <p:ext uri="{BB962C8B-B14F-4D97-AF65-F5344CB8AC3E}">
        <p14:creationId xmlns:p14="http://schemas.microsoft.com/office/powerpoint/2010/main" val="44636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7" r:id="rId6"/>
    <p:sldLayoutId id="2147483658" r:id="rId7"/>
    <p:sldLayoutId id="2147483659" r:id="rId8"/>
    <p:sldLayoutId id="2147483660" r:id="rId9"/>
    <p:sldLayoutId id="2147483663" r:id="rId10"/>
    <p:sldLayoutId id="2147483665" r:id="rId11"/>
    <p:sldLayoutId id="2147483673" r:id="rId12"/>
    <p:sldLayoutId id="2147483674" r:id="rId13"/>
    <p:sldLayoutId id="2147483675"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8" Type="http://schemas.openxmlformats.org/officeDocument/2006/relationships/video" Target="../media/media5.webm"/><Relationship Id="rId13" Type="http://schemas.openxmlformats.org/officeDocument/2006/relationships/image" Target="../media/image46.png"/><Relationship Id="rId3" Type="http://schemas.microsoft.com/office/2007/relationships/media" Target="../media/media3.webm"/><Relationship Id="rId7" Type="http://schemas.microsoft.com/office/2007/relationships/media" Target="../media/media5.webm"/><Relationship Id="rId12" Type="http://schemas.openxmlformats.org/officeDocument/2006/relationships/image" Target="../media/image45.png"/><Relationship Id="rId2" Type="http://schemas.openxmlformats.org/officeDocument/2006/relationships/video" Target="../media/media2.webm"/><Relationship Id="rId1" Type="http://schemas.microsoft.com/office/2007/relationships/media" Target="../media/media2.webm"/><Relationship Id="rId6" Type="http://schemas.openxmlformats.org/officeDocument/2006/relationships/video" Target="../media/media4.webm"/><Relationship Id="rId11" Type="http://schemas.openxmlformats.org/officeDocument/2006/relationships/image" Target="../media/image44.png"/><Relationship Id="rId5" Type="http://schemas.microsoft.com/office/2007/relationships/media" Target="../media/media4.webm"/><Relationship Id="rId10" Type="http://schemas.openxmlformats.org/officeDocument/2006/relationships/image" Target="../media/image43.png"/><Relationship Id="rId4" Type="http://schemas.openxmlformats.org/officeDocument/2006/relationships/video" Target="../media/media3.webm"/><Relationship Id="rId9"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401390" y="2002536"/>
            <a:ext cx="4111566"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700" dirty="0">
                <a:solidFill>
                  <a:schemeClr val="dk2"/>
                </a:solidFill>
              </a:rPr>
              <a:t>Office Working/Home Sitting Posture Recognition with Computer Vision</a:t>
            </a:r>
            <a:endParaRPr sz="3700" dirty="0">
              <a:solidFill>
                <a:schemeClr val="dk2"/>
              </a:solidFill>
            </a:endParaRPr>
          </a:p>
        </p:txBody>
      </p:sp>
      <p:sp>
        <p:nvSpPr>
          <p:cNvPr id="1885" name="Google Shape;1885;p35"/>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SG" sz="2300" dirty="0"/>
              <a:t>Capstone</a:t>
            </a:r>
          </a:p>
          <a:p>
            <a:pPr marL="0" lvl="0" indent="0" algn="r" rtl="0">
              <a:spcBef>
                <a:spcPts val="0"/>
              </a:spcBef>
              <a:spcAft>
                <a:spcPts val="0"/>
              </a:spcAft>
              <a:buClr>
                <a:schemeClr val="dk1"/>
              </a:buClr>
              <a:buSzPts val="1100"/>
              <a:buFont typeface="Arial"/>
              <a:buNone/>
            </a:pPr>
            <a:r>
              <a:rPr lang="en-SG" sz="2300" dirty="0">
                <a:solidFill>
                  <a:schemeClr val="accent1"/>
                </a:solidFill>
              </a:rPr>
              <a:t>Nelson Agus Kesuma</a:t>
            </a:r>
          </a:p>
          <a:p>
            <a:pPr marL="0" lvl="0" indent="0" algn="r" rtl="0">
              <a:spcBef>
                <a:spcPts val="0"/>
              </a:spcBef>
              <a:spcAft>
                <a:spcPts val="0"/>
              </a:spcAft>
              <a:buClr>
                <a:schemeClr val="dk1"/>
              </a:buClr>
              <a:buSzPts val="1100"/>
              <a:buFont typeface="Arial"/>
              <a:buNone/>
            </a:pPr>
            <a:r>
              <a:rPr lang="en-SG" sz="2300" dirty="0"/>
              <a:t>DSI-28</a:t>
            </a:r>
            <a:endParaRPr sz="2300" dirty="0">
              <a:solidFill>
                <a:schemeClr val="accent1"/>
              </a:solidFill>
            </a:endParaRPr>
          </a:p>
          <a:p>
            <a:pPr marL="0" lvl="0" indent="0" algn="r" rtl="0">
              <a:spcBef>
                <a:spcPts val="0"/>
              </a:spcBef>
              <a:spcAft>
                <a:spcPts val="0"/>
              </a:spcAft>
              <a:buClr>
                <a:schemeClr val="dk1"/>
              </a:buClr>
              <a:buSzPts val="1100"/>
              <a:buFont typeface="Arial"/>
              <a:buNone/>
            </a:pPr>
            <a:endParaRPr sz="2300" dirty="0">
              <a:solidFill>
                <a:schemeClr val="accent1"/>
              </a:solidFill>
            </a:endParaRPr>
          </a:p>
          <a:p>
            <a:pPr marL="0" lvl="0" indent="0" algn="r" rtl="0">
              <a:spcBef>
                <a:spcPts val="0"/>
              </a:spcBef>
              <a:spcAft>
                <a:spcPts val="0"/>
              </a:spcAft>
              <a:buNone/>
            </a:pPr>
            <a:endParaRPr sz="23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667554"/>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Dataset &amp; Exploratory Data Analysis</a:t>
            </a:r>
            <a:endParaRPr sz="3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77702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Initial Dataset Overview</a:t>
            </a:r>
            <a:endParaRPr dirty="0"/>
          </a:p>
        </p:txBody>
      </p:sp>
      <p:sp>
        <p:nvSpPr>
          <p:cNvPr id="51" name="Subtitle 2">
            <a:extLst>
              <a:ext uri="{FF2B5EF4-FFF2-40B4-BE49-F238E27FC236}">
                <a16:creationId xmlns:a16="http://schemas.microsoft.com/office/drawing/2014/main" id="{0E847D61-9756-3226-F991-BC39FD71704E}"/>
              </a:ext>
            </a:extLst>
          </p:cNvPr>
          <p:cNvSpPr txBox="1">
            <a:spLocks/>
          </p:cNvSpPr>
          <p:nvPr/>
        </p:nvSpPr>
        <p:spPr>
          <a:xfrm>
            <a:off x="1022067" y="1423439"/>
            <a:ext cx="3023460" cy="502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Webcam</a:t>
            </a:r>
          </a:p>
          <a:p>
            <a:pPr marL="285750" indent="-285750" algn="l">
              <a:buFont typeface="Arial" panose="020B0604020202020204" pitchFamily="34" charset="0"/>
              <a:buChar char="•"/>
            </a:pPr>
            <a:r>
              <a:rPr lang="en-SG" dirty="0"/>
              <a:t>Taken </a:t>
            </a:r>
            <a:r>
              <a:rPr lang="en-SG" dirty="0" err="1"/>
              <a:t>ownself</a:t>
            </a:r>
            <a:r>
              <a:rPr lang="en-SG" dirty="0"/>
              <a:t> through webcam</a:t>
            </a:r>
          </a:p>
          <a:p>
            <a:pPr marL="285750" indent="-285750" algn="l">
              <a:buFont typeface="Arial" panose="020B0604020202020204" pitchFamily="34" charset="0"/>
              <a:buChar char="•"/>
            </a:pPr>
            <a:r>
              <a:rPr lang="en-SG" dirty="0"/>
              <a:t>Consist of 33 feature landmarks (</a:t>
            </a:r>
            <a:r>
              <a:rPr lang="en-SG" dirty="0" err="1"/>
              <a:t>xyz</a:t>
            </a:r>
            <a:r>
              <a:rPr lang="en-SG" dirty="0"/>
              <a:t> and v coordinates)</a:t>
            </a:r>
          </a:p>
        </p:txBody>
      </p:sp>
      <p:pic>
        <p:nvPicPr>
          <p:cNvPr id="15" name="Picture 14">
            <a:extLst>
              <a:ext uri="{FF2B5EF4-FFF2-40B4-BE49-F238E27FC236}">
                <a16:creationId xmlns:a16="http://schemas.microsoft.com/office/drawing/2014/main" id="{AF56CDBD-1A31-7C22-9CFA-9CD79ACBE45F}"/>
              </a:ext>
            </a:extLst>
          </p:cNvPr>
          <p:cNvPicPr>
            <a:picLocks noChangeAspect="1"/>
          </p:cNvPicPr>
          <p:nvPr/>
        </p:nvPicPr>
        <p:blipFill>
          <a:blip r:embed="rId3"/>
          <a:stretch>
            <a:fillRect/>
          </a:stretch>
        </p:blipFill>
        <p:spPr>
          <a:xfrm>
            <a:off x="1081308" y="2417137"/>
            <a:ext cx="3023460" cy="2251593"/>
          </a:xfrm>
          <a:prstGeom prst="rect">
            <a:avLst/>
          </a:prstGeom>
        </p:spPr>
      </p:pic>
      <p:sp>
        <p:nvSpPr>
          <p:cNvPr id="63" name="Subtitle 2">
            <a:extLst>
              <a:ext uri="{FF2B5EF4-FFF2-40B4-BE49-F238E27FC236}">
                <a16:creationId xmlns:a16="http://schemas.microsoft.com/office/drawing/2014/main" id="{6F96F641-C4CB-1032-CEC1-65E9B3EEC986}"/>
              </a:ext>
            </a:extLst>
          </p:cNvPr>
          <p:cNvSpPr txBox="1">
            <a:spLocks/>
          </p:cNvSpPr>
          <p:nvPr/>
        </p:nvSpPr>
        <p:spPr>
          <a:xfrm>
            <a:off x="4735085" y="2068862"/>
            <a:ext cx="966060"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FEATURES</a:t>
            </a:r>
          </a:p>
        </p:txBody>
      </p:sp>
      <p:sp>
        <p:nvSpPr>
          <p:cNvPr id="64" name="Subtitle 2">
            <a:extLst>
              <a:ext uri="{FF2B5EF4-FFF2-40B4-BE49-F238E27FC236}">
                <a16:creationId xmlns:a16="http://schemas.microsoft.com/office/drawing/2014/main" id="{977D088A-E078-FBBB-5D0C-1A9ED0F91B60}"/>
              </a:ext>
            </a:extLst>
          </p:cNvPr>
          <p:cNvSpPr txBox="1">
            <a:spLocks/>
          </p:cNvSpPr>
          <p:nvPr/>
        </p:nvSpPr>
        <p:spPr>
          <a:xfrm>
            <a:off x="4631175" y="2571750"/>
            <a:ext cx="1554879" cy="9126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133 columns</a:t>
            </a:r>
          </a:p>
        </p:txBody>
      </p:sp>
      <p:sp>
        <p:nvSpPr>
          <p:cNvPr id="67" name="Subtitle 2">
            <a:extLst>
              <a:ext uri="{FF2B5EF4-FFF2-40B4-BE49-F238E27FC236}">
                <a16:creationId xmlns:a16="http://schemas.microsoft.com/office/drawing/2014/main" id="{C1D80679-4D5B-84A7-FE38-052FAC4D3E54}"/>
              </a:ext>
            </a:extLst>
          </p:cNvPr>
          <p:cNvSpPr txBox="1">
            <a:spLocks/>
          </p:cNvSpPr>
          <p:nvPr/>
        </p:nvSpPr>
        <p:spPr>
          <a:xfrm>
            <a:off x="4631175" y="3015960"/>
            <a:ext cx="1554879" cy="9126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1720 rows</a:t>
            </a:r>
          </a:p>
        </p:txBody>
      </p:sp>
      <p:sp>
        <p:nvSpPr>
          <p:cNvPr id="68" name="Subtitle 2">
            <a:extLst>
              <a:ext uri="{FF2B5EF4-FFF2-40B4-BE49-F238E27FC236}">
                <a16:creationId xmlns:a16="http://schemas.microsoft.com/office/drawing/2014/main" id="{B9FCCC59-3034-8D5C-4479-54EAD40E41CA}"/>
              </a:ext>
            </a:extLst>
          </p:cNvPr>
          <p:cNvSpPr txBox="1">
            <a:spLocks/>
          </p:cNvSpPr>
          <p:nvPr/>
        </p:nvSpPr>
        <p:spPr>
          <a:xfrm>
            <a:off x="7034284" y="2068862"/>
            <a:ext cx="1326933"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DESCRIPTION</a:t>
            </a:r>
          </a:p>
        </p:txBody>
      </p:sp>
      <p:sp>
        <p:nvSpPr>
          <p:cNvPr id="69" name="Subtitle 2">
            <a:extLst>
              <a:ext uri="{FF2B5EF4-FFF2-40B4-BE49-F238E27FC236}">
                <a16:creationId xmlns:a16="http://schemas.microsoft.com/office/drawing/2014/main" id="{B60F38BB-B3AE-A898-EEDD-0C9DDB09DB62}"/>
              </a:ext>
            </a:extLst>
          </p:cNvPr>
          <p:cNvSpPr txBox="1">
            <a:spLocks/>
          </p:cNvSpPr>
          <p:nvPr/>
        </p:nvSpPr>
        <p:spPr>
          <a:xfrm>
            <a:off x="7137538" y="2571749"/>
            <a:ext cx="1326933"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Posture</a:t>
            </a:r>
          </a:p>
        </p:txBody>
      </p:sp>
      <p:sp>
        <p:nvSpPr>
          <p:cNvPr id="70" name="Subtitle 2">
            <a:extLst>
              <a:ext uri="{FF2B5EF4-FFF2-40B4-BE49-F238E27FC236}">
                <a16:creationId xmlns:a16="http://schemas.microsoft.com/office/drawing/2014/main" id="{C7D1F5A3-DD01-8065-A0EB-28D35D5CE030}"/>
              </a:ext>
            </a:extLst>
          </p:cNvPr>
          <p:cNvSpPr txBox="1">
            <a:spLocks/>
          </p:cNvSpPr>
          <p:nvPr/>
        </p:nvSpPr>
        <p:spPr>
          <a:xfrm>
            <a:off x="6379364" y="3028084"/>
            <a:ext cx="3366655"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132 coordinates (4 * 33 landmarks)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E519-C899-E0D5-A34F-6CFDBB09AA9A}"/>
              </a:ext>
            </a:extLst>
          </p:cNvPr>
          <p:cNvSpPr>
            <a:spLocks noGrp="1"/>
          </p:cNvSpPr>
          <p:nvPr>
            <p:ph type="title"/>
          </p:nvPr>
        </p:nvSpPr>
        <p:spPr>
          <a:xfrm>
            <a:off x="1455835" y="456092"/>
            <a:ext cx="5577900" cy="594300"/>
          </a:xfrm>
        </p:spPr>
        <p:txBody>
          <a:bodyPr/>
          <a:lstStyle/>
          <a:p>
            <a:r>
              <a:rPr lang="en-SG" dirty="0"/>
              <a:t>Tools to Get There</a:t>
            </a:r>
          </a:p>
        </p:txBody>
      </p:sp>
      <p:sp>
        <p:nvSpPr>
          <p:cNvPr id="9" name="Subtitle 2">
            <a:extLst>
              <a:ext uri="{FF2B5EF4-FFF2-40B4-BE49-F238E27FC236}">
                <a16:creationId xmlns:a16="http://schemas.microsoft.com/office/drawing/2014/main" id="{44D0B14C-02DC-A867-F041-74286E2218CC}"/>
              </a:ext>
            </a:extLst>
          </p:cNvPr>
          <p:cNvSpPr txBox="1">
            <a:spLocks/>
          </p:cNvSpPr>
          <p:nvPr/>
        </p:nvSpPr>
        <p:spPr>
          <a:xfrm>
            <a:off x="835030" y="1050392"/>
            <a:ext cx="966060"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err="1"/>
              <a:t>MediaPipe</a:t>
            </a:r>
            <a:endParaRPr lang="en-SG" b="1" dirty="0"/>
          </a:p>
        </p:txBody>
      </p:sp>
      <p:pic>
        <p:nvPicPr>
          <p:cNvPr id="11" name="Picture 10">
            <a:extLst>
              <a:ext uri="{FF2B5EF4-FFF2-40B4-BE49-F238E27FC236}">
                <a16:creationId xmlns:a16="http://schemas.microsoft.com/office/drawing/2014/main" id="{8512EFF7-F3F6-2C41-9325-7AF19B6C3AFD}"/>
              </a:ext>
            </a:extLst>
          </p:cNvPr>
          <p:cNvPicPr>
            <a:picLocks noChangeAspect="1"/>
          </p:cNvPicPr>
          <p:nvPr/>
        </p:nvPicPr>
        <p:blipFill>
          <a:blip r:embed="rId3"/>
          <a:stretch>
            <a:fillRect/>
          </a:stretch>
        </p:blipFill>
        <p:spPr>
          <a:xfrm>
            <a:off x="720435" y="1507532"/>
            <a:ext cx="4393623" cy="2502925"/>
          </a:xfrm>
          <a:prstGeom prst="rect">
            <a:avLst/>
          </a:prstGeom>
        </p:spPr>
      </p:pic>
      <p:sp>
        <p:nvSpPr>
          <p:cNvPr id="13" name="Subtitle 2">
            <a:extLst>
              <a:ext uri="{FF2B5EF4-FFF2-40B4-BE49-F238E27FC236}">
                <a16:creationId xmlns:a16="http://schemas.microsoft.com/office/drawing/2014/main" id="{57991E03-4315-F19A-6FFE-E2EB6F16F17C}"/>
              </a:ext>
            </a:extLst>
          </p:cNvPr>
          <p:cNvSpPr txBox="1">
            <a:spLocks/>
          </p:cNvSpPr>
          <p:nvPr/>
        </p:nvSpPr>
        <p:spPr>
          <a:xfrm>
            <a:off x="5372393" y="1674007"/>
            <a:ext cx="2919553"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marL="285750" indent="-285750" algn="l">
              <a:buFont typeface="Arial" panose="020B0604020202020204" pitchFamily="34" charset="0"/>
              <a:buChar char="•"/>
            </a:pPr>
            <a:r>
              <a:rPr lang="en-SG" dirty="0"/>
              <a:t>Google Open Source framework</a:t>
            </a:r>
          </a:p>
          <a:p>
            <a:pPr marL="285750" indent="-285750" algn="l">
              <a:buFont typeface="Arial" panose="020B0604020202020204" pitchFamily="34" charset="0"/>
              <a:buChar char="•"/>
            </a:pPr>
            <a:r>
              <a:rPr lang="en-SG" dirty="0"/>
              <a:t>Accurate Pose Estimation for media processing</a:t>
            </a:r>
          </a:p>
          <a:p>
            <a:pPr marL="285750" indent="-285750" algn="l">
              <a:buFont typeface="Arial" panose="020B0604020202020204" pitchFamily="34" charset="0"/>
              <a:buChar char="•"/>
            </a:pPr>
            <a:r>
              <a:rPr lang="en-SG" dirty="0"/>
              <a:t>Cross-platform friendly. It runs on Android, iOS, web and </a:t>
            </a:r>
            <a:r>
              <a:rPr lang="en-SG" dirty="0" err="1"/>
              <a:t>Youtube</a:t>
            </a:r>
            <a:r>
              <a:rPr lang="en-SG" dirty="0"/>
              <a:t> servers</a:t>
            </a:r>
          </a:p>
          <a:p>
            <a:pPr marL="285750" indent="-285750" algn="l">
              <a:buFont typeface="Arial" panose="020B0604020202020204" pitchFamily="34" charset="0"/>
              <a:buChar char="•"/>
            </a:pPr>
            <a:r>
              <a:rPr lang="en-SG" dirty="0"/>
              <a:t>Combination of Face mesh, Pose classification, object detection, selfie segmentation etc.</a:t>
            </a:r>
          </a:p>
          <a:p>
            <a:pPr marL="285750" indent="-285750" algn="l">
              <a:buFont typeface="Arial" panose="020B0604020202020204" pitchFamily="34" charset="0"/>
              <a:buChar char="•"/>
            </a:pPr>
            <a:endParaRPr lang="en-SG" b="1" dirty="0"/>
          </a:p>
        </p:txBody>
      </p:sp>
    </p:spTree>
    <p:extLst>
      <p:ext uri="{BB962C8B-B14F-4D97-AF65-F5344CB8AC3E}">
        <p14:creationId xmlns:p14="http://schemas.microsoft.com/office/powerpoint/2010/main" val="2839293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E519-C899-E0D5-A34F-6CFDBB09AA9A}"/>
              </a:ext>
            </a:extLst>
          </p:cNvPr>
          <p:cNvSpPr>
            <a:spLocks noGrp="1"/>
          </p:cNvSpPr>
          <p:nvPr>
            <p:ph type="title"/>
          </p:nvPr>
        </p:nvSpPr>
        <p:spPr>
          <a:xfrm>
            <a:off x="1455835" y="456092"/>
            <a:ext cx="5577900" cy="594300"/>
          </a:xfrm>
        </p:spPr>
        <p:txBody>
          <a:bodyPr/>
          <a:lstStyle/>
          <a:p>
            <a:r>
              <a:rPr lang="en-SG" dirty="0"/>
              <a:t>Tools to Get There</a:t>
            </a:r>
          </a:p>
        </p:txBody>
      </p:sp>
      <p:pic>
        <p:nvPicPr>
          <p:cNvPr id="4" name="Picture 3">
            <a:extLst>
              <a:ext uri="{FF2B5EF4-FFF2-40B4-BE49-F238E27FC236}">
                <a16:creationId xmlns:a16="http://schemas.microsoft.com/office/drawing/2014/main" id="{AF09F798-6FEA-72FD-4DA0-C01C3097AEF8}"/>
              </a:ext>
            </a:extLst>
          </p:cNvPr>
          <p:cNvPicPr>
            <a:picLocks noChangeAspect="1"/>
          </p:cNvPicPr>
          <p:nvPr/>
        </p:nvPicPr>
        <p:blipFill>
          <a:blip r:embed="rId3"/>
          <a:stretch>
            <a:fillRect/>
          </a:stretch>
        </p:blipFill>
        <p:spPr>
          <a:xfrm>
            <a:off x="3297280" y="1099788"/>
            <a:ext cx="1744807" cy="2026227"/>
          </a:xfrm>
          <a:prstGeom prst="rect">
            <a:avLst/>
          </a:prstGeom>
        </p:spPr>
      </p:pic>
      <p:pic>
        <p:nvPicPr>
          <p:cNvPr id="3074" name="Picture 2" descr="Recording Sign Icon. Red Logo Camera Video Recording Symbol, Rec Stock  Vector - Illustration of audio, banner: 173702818">
            <a:extLst>
              <a:ext uri="{FF2B5EF4-FFF2-40B4-BE49-F238E27FC236}">
                <a16:creationId xmlns:a16="http://schemas.microsoft.com/office/drawing/2014/main" id="{79CF0E14-6A1C-827F-A577-E5D3F8F5D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369" y="1243225"/>
            <a:ext cx="1484931" cy="141519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13198;p75">
            <a:extLst>
              <a:ext uri="{FF2B5EF4-FFF2-40B4-BE49-F238E27FC236}">
                <a16:creationId xmlns:a16="http://schemas.microsoft.com/office/drawing/2014/main" id="{E3B13B81-D687-8BB8-CD10-545A64981E58}"/>
              </a:ext>
            </a:extLst>
          </p:cNvPr>
          <p:cNvGrpSpPr/>
          <p:nvPr/>
        </p:nvGrpSpPr>
        <p:grpSpPr>
          <a:xfrm>
            <a:off x="822729" y="3296212"/>
            <a:ext cx="1201765" cy="994063"/>
            <a:chOff x="892750" y="267400"/>
            <a:chExt cx="483125" cy="424625"/>
          </a:xfrm>
        </p:grpSpPr>
        <p:sp>
          <p:nvSpPr>
            <p:cNvPr id="7" name="Google Shape;13199;p75">
              <a:extLst>
                <a:ext uri="{FF2B5EF4-FFF2-40B4-BE49-F238E27FC236}">
                  <a16:creationId xmlns:a16="http://schemas.microsoft.com/office/drawing/2014/main" id="{6EE2DFE1-027C-1C7B-F69A-C7C3938A2B79}"/>
                </a:ext>
              </a:extLst>
            </p:cNvPr>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3200;p75">
              <a:extLst>
                <a:ext uri="{FF2B5EF4-FFF2-40B4-BE49-F238E27FC236}">
                  <a16:creationId xmlns:a16="http://schemas.microsoft.com/office/drawing/2014/main" id="{F33C57BB-C9D5-0860-B749-53F086AB5744}"/>
                </a:ext>
              </a:extLst>
            </p:cNvPr>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3201;p75">
              <a:extLst>
                <a:ext uri="{FF2B5EF4-FFF2-40B4-BE49-F238E27FC236}">
                  <a16:creationId xmlns:a16="http://schemas.microsoft.com/office/drawing/2014/main" id="{FBF0B6C9-B0AD-D0C8-DD80-1ED37505DC07}"/>
                </a:ext>
              </a:extLst>
            </p:cNvPr>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13366;p75">
            <a:extLst>
              <a:ext uri="{FF2B5EF4-FFF2-40B4-BE49-F238E27FC236}">
                <a16:creationId xmlns:a16="http://schemas.microsoft.com/office/drawing/2014/main" id="{5E4BB391-44B8-13F1-271F-1244E9349087}"/>
              </a:ext>
            </a:extLst>
          </p:cNvPr>
          <p:cNvSpPr/>
          <p:nvPr/>
        </p:nvSpPr>
        <p:spPr>
          <a:xfrm>
            <a:off x="3366453" y="3296212"/>
            <a:ext cx="1606463" cy="1269815"/>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15" name="Picture 14">
            <a:extLst>
              <a:ext uri="{FF2B5EF4-FFF2-40B4-BE49-F238E27FC236}">
                <a16:creationId xmlns:a16="http://schemas.microsoft.com/office/drawing/2014/main" id="{F89899AD-05FB-51D9-CFE2-BC617AAF663B}"/>
              </a:ext>
            </a:extLst>
          </p:cNvPr>
          <p:cNvPicPr>
            <a:picLocks noChangeAspect="1"/>
          </p:cNvPicPr>
          <p:nvPr/>
        </p:nvPicPr>
        <p:blipFill>
          <a:blip r:embed="rId5"/>
          <a:stretch>
            <a:fillRect/>
          </a:stretch>
        </p:blipFill>
        <p:spPr>
          <a:xfrm>
            <a:off x="5916860" y="1607873"/>
            <a:ext cx="3023460" cy="2251593"/>
          </a:xfrm>
          <a:prstGeom prst="rect">
            <a:avLst/>
          </a:prstGeom>
        </p:spPr>
      </p:pic>
      <p:sp>
        <p:nvSpPr>
          <p:cNvPr id="17" name="Arrow: Right 16">
            <a:extLst>
              <a:ext uri="{FF2B5EF4-FFF2-40B4-BE49-F238E27FC236}">
                <a16:creationId xmlns:a16="http://schemas.microsoft.com/office/drawing/2014/main" id="{FD244A73-78E2-7B17-92DA-5B6659D01D41}"/>
              </a:ext>
            </a:extLst>
          </p:cNvPr>
          <p:cNvSpPr/>
          <p:nvPr/>
        </p:nvSpPr>
        <p:spPr>
          <a:xfrm>
            <a:off x="5007502" y="2421034"/>
            <a:ext cx="874773" cy="625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Plus Sign 15">
            <a:extLst>
              <a:ext uri="{FF2B5EF4-FFF2-40B4-BE49-F238E27FC236}">
                <a16:creationId xmlns:a16="http://schemas.microsoft.com/office/drawing/2014/main" id="{20268D53-9DC3-2939-9B78-C37F5F5BAEAC}"/>
              </a:ext>
            </a:extLst>
          </p:cNvPr>
          <p:cNvSpPr/>
          <p:nvPr/>
        </p:nvSpPr>
        <p:spPr>
          <a:xfrm>
            <a:off x="2198300" y="2421034"/>
            <a:ext cx="720436" cy="76551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48452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E519-C899-E0D5-A34F-6CFDBB09AA9A}"/>
              </a:ext>
            </a:extLst>
          </p:cNvPr>
          <p:cNvSpPr>
            <a:spLocks noGrp="1"/>
          </p:cNvSpPr>
          <p:nvPr>
            <p:ph type="title"/>
          </p:nvPr>
        </p:nvSpPr>
        <p:spPr>
          <a:xfrm>
            <a:off x="1455835" y="456092"/>
            <a:ext cx="5577900" cy="594300"/>
          </a:xfrm>
        </p:spPr>
        <p:txBody>
          <a:bodyPr/>
          <a:lstStyle/>
          <a:p>
            <a:r>
              <a:rPr lang="en-SG" dirty="0"/>
              <a:t>Extract &amp; Export</a:t>
            </a:r>
          </a:p>
        </p:txBody>
      </p:sp>
      <p:sp>
        <p:nvSpPr>
          <p:cNvPr id="14" name="Google Shape;13366;p75">
            <a:extLst>
              <a:ext uri="{FF2B5EF4-FFF2-40B4-BE49-F238E27FC236}">
                <a16:creationId xmlns:a16="http://schemas.microsoft.com/office/drawing/2014/main" id="{5E4BB391-44B8-13F1-271F-1244E9349087}"/>
              </a:ext>
            </a:extLst>
          </p:cNvPr>
          <p:cNvSpPr/>
          <p:nvPr/>
        </p:nvSpPr>
        <p:spPr>
          <a:xfrm>
            <a:off x="4320072" y="2140637"/>
            <a:ext cx="1606463" cy="1269815"/>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15" name="Picture 14">
            <a:extLst>
              <a:ext uri="{FF2B5EF4-FFF2-40B4-BE49-F238E27FC236}">
                <a16:creationId xmlns:a16="http://schemas.microsoft.com/office/drawing/2014/main" id="{F89899AD-05FB-51D9-CFE2-BC617AAF663B}"/>
              </a:ext>
            </a:extLst>
          </p:cNvPr>
          <p:cNvPicPr>
            <a:picLocks noChangeAspect="1"/>
          </p:cNvPicPr>
          <p:nvPr/>
        </p:nvPicPr>
        <p:blipFill>
          <a:blip r:embed="rId3"/>
          <a:stretch>
            <a:fillRect/>
          </a:stretch>
        </p:blipFill>
        <p:spPr>
          <a:xfrm>
            <a:off x="707550" y="1568546"/>
            <a:ext cx="2811504" cy="2093748"/>
          </a:xfrm>
          <a:prstGeom prst="rect">
            <a:avLst/>
          </a:prstGeom>
        </p:spPr>
      </p:pic>
      <p:sp>
        <p:nvSpPr>
          <p:cNvPr id="17" name="Arrow: Right 16">
            <a:extLst>
              <a:ext uri="{FF2B5EF4-FFF2-40B4-BE49-F238E27FC236}">
                <a16:creationId xmlns:a16="http://schemas.microsoft.com/office/drawing/2014/main" id="{FD244A73-78E2-7B17-92DA-5B6659D01D41}"/>
              </a:ext>
            </a:extLst>
          </p:cNvPr>
          <p:cNvSpPr/>
          <p:nvPr/>
        </p:nvSpPr>
        <p:spPr>
          <a:xfrm>
            <a:off x="3554710" y="2458673"/>
            <a:ext cx="726319" cy="59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3" name="Google Shape;12329;p72">
            <a:extLst>
              <a:ext uri="{FF2B5EF4-FFF2-40B4-BE49-F238E27FC236}">
                <a16:creationId xmlns:a16="http://schemas.microsoft.com/office/drawing/2014/main" id="{7DCFE537-7D77-83E4-8157-8F0D1FC00C01}"/>
              </a:ext>
            </a:extLst>
          </p:cNvPr>
          <p:cNvGrpSpPr/>
          <p:nvPr/>
        </p:nvGrpSpPr>
        <p:grpSpPr>
          <a:xfrm>
            <a:off x="6793862" y="2070886"/>
            <a:ext cx="2078182" cy="1339566"/>
            <a:chOff x="3358399" y="3285485"/>
            <a:chExt cx="2363377" cy="1047062"/>
          </a:xfrm>
          <a:solidFill>
            <a:schemeClr val="tx1"/>
          </a:solidFill>
        </p:grpSpPr>
        <p:grpSp>
          <p:nvGrpSpPr>
            <p:cNvPr id="18" name="Google Shape;12330;p72">
              <a:extLst>
                <a:ext uri="{FF2B5EF4-FFF2-40B4-BE49-F238E27FC236}">
                  <a16:creationId xmlns:a16="http://schemas.microsoft.com/office/drawing/2014/main" id="{857F6B1D-CE57-D492-82DA-CD1937EDA677}"/>
                </a:ext>
              </a:extLst>
            </p:cNvPr>
            <p:cNvGrpSpPr/>
            <p:nvPr/>
          </p:nvGrpSpPr>
          <p:grpSpPr>
            <a:xfrm>
              <a:off x="3358412" y="3285485"/>
              <a:ext cx="2363244" cy="139500"/>
              <a:chOff x="3358412" y="3285485"/>
              <a:chExt cx="2363244" cy="139500"/>
            </a:xfrm>
            <a:grpFill/>
          </p:grpSpPr>
          <p:sp>
            <p:nvSpPr>
              <p:cNvPr id="49" name="Google Shape;12331;p72">
                <a:extLst>
                  <a:ext uri="{FF2B5EF4-FFF2-40B4-BE49-F238E27FC236}">
                    <a16:creationId xmlns:a16="http://schemas.microsoft.com/office/drawing/2014/main" id="{AECE6739-BFF6-3587-7484-49EA5B1078C2}"/>
                  </a:ext>
                </a:extLst>
              </p:cNvPr>
              <p:cNvSpPr/>
              <p:nvPr/>
            </p:nvSpPr>
            <p:spPr>
              <a:xfrm>
                <a:off x="3358412" y="3285485"/>
                <a:ext cx="441300" cy="139500"/>
              </a:xfrm>
              <a:prstGeom prst="flowChartAlternateProcess">
                <a:avLst/>
              </a:prstGeom>
              <a:grp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32;p72">
                <a:extLst>
                  <a:ext uri="{FF2B5EF4-FFF2-40B4-BE49-F238E27FC236}">
                    <a16:creationId xmlns:a16="http://schemas.microsoft.com/office/drawing/2014/main" id="{04FB07F4-6BBE-DC96-881A-1E165456BEEC}"/>
                  </a:ext>
                </a:extLst>
              </p:cNvPr>
              <p:cNvSpPr/>
              <p:nvPr/>
            </p:nvSpPr>
            <p:spPr>
              <a:xfrm>
                <a:off x="3838898" y="3285485"/>
                <a:ext cx="441300" cy="139500"/>
              </a:xfrm>
              <a:prstGeom prst="flowChartAlternateProcess">
                <a:avLst/>
              </a:prstGeom>
              <a:grp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33;p72">
                <a:extLst>
                  <a:ext uri="{FF2B5EF4-FFF2-40B4-BE49-F238E27FC236}">
                    <a16:creationId xmlns:a16="http://schemas.microsoft.com/office/drawing/2014/main" id="{1CE4DB7E-297A-ACFF-6EA7-01FDAEF74C6F}"/>
                  </a:ext>
                </a:extLst>
              </p:cNvPr>
              <p:cNvSpPr/>
              <p:nvPr/>
            </p:nvSpPr>
            <p:spPr>
              <a:xfrm>
                <a:off x="4319384" y="3285485"/>
                <a:ext cx="441300" cy="139500"/>
              </a:xfrm>
              <a:prstGeom prst="flowChartAlternateProcess">
                <a:avLst/>
              </a:prstGeom>
              <a:grp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34;p72">
                <a:extLst>
                  <a:ext uri="{FF2B5EF4-FFF2-40B4-BE49-F238E27FC236}">
                    <a16:creationId xmlns:a16="http://schemas.microsoft.com/office/drawing/2014/main" id="{1C7B4675-0F15-8487-4ADA-F3EA9DEF323D}"/>
                  </a:ext>
                </a:extLst>
              </p:cNvPr>
              <p:cNvSpPr/>
              <p:nvPr/>
            </p:nvSpPr>
            <p:spPr>
              <a:xfrm>
                <a:off x="4799870" y="3285485"/>
                <a:ext cx="441300" cy="139500"/>
              </a:xfrm>
              <a:prstGeom prst="flowChartAlternateProcess">
                <a:avLst/>
              </a:prstGeom>
              <a:grp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35;p72">
                <a:extLst>
                  <a:ext uri="{FF2B5EF4-FFF2-40B4-BE49-F238E27FC236}">
                    <a16:creationId xmlns:a16="http://schemas.microsoft.com/office/drawing/2014/main" id="{4BB296E8-9EE1-9CE3-0BFC-EEE1AF9CD251}"/>
                  </a:ext>
                </a:extLst>
              </p:cNvPr>
              <p:cNvSpPr/>
              <p:nvPr/>
            </p:nvSpPr>
            <p:spPr>
              <a:xfrm>
                <a:off x="5280356" y="3285485"/>
                <a:ext cx="441300" cy="139500"/>
              </a:xfrm>
              <a:prstGeom prst="flowChartAlternateProcess">
                <a:avLst/>
              </a:prstGeom>
              <a:grp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2336;p72">
              <a:extLst>
                <a:ext uri="{FF2B5EF4-FFF2-40B4-BE49-F238E27FC236}">
                  <a16:creationId xmlns:a16="http://schemas.microsoft.com/office/drawing/2014/main" id="{8DAB5C5B-F7E9-FECB-9AB1-54E567FBB853}"/>
                </a:ext>
              </a:extLst>
            </p:cNvPr>
            <p:cNvGrpSpPr/>
            <p:nvPr/>
          </p:nvGrpSpPr>
          <p:grpSpPr>
            <a:xfrm>
              <a:off x="3358412" y="3466996"/>
              <a:ext cx="2363244" cy="139500"/>
              <a:chOff x="3358412" y="3466996"/>
              <a:chExt cx="2363244" cy="139500"/>
            </a:xfrm>
            <a:grpFill/>
          </p:grpSpPr>
          <p:sp>
            <p:nvSpPr>
              <p:cNvPr id="44" name="Google Shape;12337;p72">
                <a:extLst>
                  <a:ext uri="{FF2B5EF4-FFF2-40B4-BE49-F238E27FC236}">
                    <a16:creationId xmlns:a16="http://schemas.microsoft.com/office/drawing/2014/main" id="{07447AC2-B6FB-9EBA-747D-2E38CDB6C8C2}"/>
                  </a:ext>
                </a:extLst>
              </p:cNvPr>
              <p:cNvSpPr/>
              <p:nvPr/>
            </p:nvSpPr>
            <p:spPr>
              <a:xfrm>
                <a:off x="3358412" y="3466996"/>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38;p72">
                <a:extLst>
                  <a:ext uri="{FF2B5EF4-FFF2-40B4-BE49-F238E27FC236}">
                    <a16:creationId xmlns:a16="http://schemas.microsoft.com/office/drawing/2014/main" id="{2E040C31-1706-E0A8-B82F-224AE073437B}"/>
                  </a:ext>
                </a:extLst>
              </p:cNvPr>
              <p:cNvSpPr/>
              <p:nvPr/>
            </p:nvSpPr>
            <p:spPr>
              <a:xfrm>
                <a:off x="3838898" y="3466996"/>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339;p72">
                <a:extLst>
                  <a:ext uri="{FF2B5EF4-FFF2-40B4-BE49-F238E27FC236}">
                    <a16:creationId xmlns:a16="http://schemas.microsoft.com/office/drawing/2014/main" id="{2026F702-6A68-4C62-E2B8-2AFA709DF09D}"/>
                  </a:ext>
                </a:extLst>
              </p:cNvPr>
              <p:cNvSpPr/>
              <p:nvPr/>
            </p:nvSpPr>
            <p:spPr>
              <a:xfrm>
                <a:off x="4319384" y="3466996"/>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340;p72">
                <a:extLst>
                  <a:ext uri="{FF2B5EF4-FFF2-40B4-BE49-F238E27FC236}">
                    <a16:creationId xmlns:a16="http://schemas.microsoft.com/office/drawing/2014/main" id="{CFCBD6CB-8D7B-F1A1-FE78-781A26F0482D}"/>
                  </a:ext>
                </a:extLst>
              </p:cNvPr>
              <p:cNvSpPr/>
              <p:nvPr/>
            </p:nvSpPr>
            <p:spPr>
              <a:xfrm>
                <a:off x="4799870" y="3466996"/>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41;p72">
                <a:extLst>
                  <a:ext uri="{FF2B5EF4-FFF2-40B4-BE49-F238E27FC236}">
                    <a16:creationId xmlns:a16="http://schemas.microsoft.com/office/drawing/2014/main" id="{BA64E984-A96E-A4FB-2345-E1CCD31C2D23}"/>
                  </a:ext>
                </a:extLst>
              </p:cNvPr>
              <p:cNvSpPr/>
              <p:nvPr/>
            </p:nvSpPr>
            <p:spPr>
              <a:xfrm>
                <a:off x="5280356" y="3466996"/>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2342;p72">
              <a:extLst>
                <a:ext uri="{FF2B5EF4-FFF2-40B4-BE49-F238E27FC236}">
                  <a16:creationId xmlns:a16="http://schemas.microsoft.com/office/drawing/2014/main" id="{AF09E577-5252-FEFF-FC9E-6D46CA3D2555}"/>
                </a:ext>
              </a:extLst>
            </p:cNvPr>
            <p:cNvGrpSpPr/>
            <p:nvPr/>
          </p:nvGrpSpPr>
          <p:grpSpPr>
            <a:xfrm>
              <a:off x="3358412" y="3648507"/>
              <a:ext cx="2363244" cy="139500"/>
              <a:chOff x="3358412" y="3648507"/>
              <a:chExt cx="2363244" cy="139500"/>
            </a:xfrm>
            <a:grpFill/>
          </p:grpSpPr>
          <p:sp>
            <p:nvSpPr>
              <p:cNvPr id="39" name="Google Shape;12343;p72">
                <a:extLst>
                  <a:ext uri="{FF2B5EF4-FFF2-40B4-BE49-F238E27FC236}">
                    <a16:creationId xmlns:a16="http://schemas.microsoft.com/office/drawing/2014/main" id="{FA1E6F5E-5F4C-DB66-B899-EC24DE49305A}"/>
                  </a:ext>
                </a:extLst>
              </p:cNvPr>
              <p:cNvSpPr/>
              <p:nvPr/>
            </p:nvSpPr>
            <p:spPr>
              <a:xfrm>
                <a:off x="3358412" y="3648507"/>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344;p72">
                <a:extLst>
                  <a:ext uri="{FF2B5EF4-FFF2-40B4-BE49-F238E27FC236}">
                    <a16:creationId xmlns:a16="http://schemas.microsoft.com/office/drawing/2014/main" id="{80C008E1-F028-EFC6-012E-78334D32094E}"/>
                  </a:ext>
                </a:extLst>
              </p:cNvPr>
              <p:cNvSpPr/>
              <p:nvPr/>
            </p:nvSpPr>
            <p:spPr>
              <a:xfrm>
                <a:off x="3838898" y="3648507"/>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345;p72">
                <a:extLst>
                  <a:ext uri="{FF2B5EF4-FFF2-40B4-BE49-F238E27FC236}">
                    <a16:creationId xmlns:a16="http://schemas.microsoft.com/office/drawing/2014/main" id="{0F8A4291-45D5-C050-5938-9970B48802A3}"/>
                  </a:ext>
                </a:extLst>
              </p:cNvPr>
              <p:cNvSpPr/>
              <p:nvPr/>
            </p:nvSpPr>
            <p:spPr>
              <a:xfrm>
                <a:off x="4319384" y="3648507"/>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346;p72">
                <a:extLst>
                  <a:ext uri="{FF2B5EF4-FFF2-40B4-BE49-F238E27FC236}">
                    <a16:creationId xmlns:a16="http://schemas.microsoft.com/office/drawing/2014/main" id="{63FF6475-EDBF-79E4-ABA2-92D89F10A13F}"/>
                  </a:ext>
                </a:extLst>
              </p:cNvPr>
              <p:cNvSpPr/>
              <p:nvPr/>
            </p:nvSpPr>
            <p:spPr>
              <a:xfrm>
                <a:off x="4799870" y="3648507"/>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47;p72">
                <a:extLst>
                  <a:ext uri="{FF2B5EF4-FFF2-40B4-BE49-F238E27FC236}">
                    <a16:creationId xmlns:a16="http://schemas.microsoft.com/office/drawing/2014/main" id="{EAF085EC-1E81-7164-0A30-19EA5EA8AC2A}"/>
                  </a:ext>
                </a:extLst>
              </p:cNvPr>
              <p:cNvSpPr/>
              <p:nvPr/>
            </p:nvSpPr>
            <p:spPr>
              <a:xfrm>
                <a:off x="5280356" y="3648507"/>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2348;p72">
              <a:extLst>
                <a:ext uri="{FF2B5EF4-FFF2-40B4-BE49-F238E27FC236}">
                  <a16:creationId xmlns:a16="http://schemas.microsoft.com/office/drawing/2014/main" id="{245E4899-FE54-BE39-E967-1195AF57AFEA}"/>
                </a:ext>
              </a:extLst>
            </p:cNvPr>
            <p:cNvGrpSpPr/>
            <p:nvPr/>
          </p:nvGrpSpPr>
          <p:grpSpPr>
            <a:xfrm>
              <a:off x="3358412" y="3830018"/>
              <a:ext cx="2363244" cy="139500"/>
              <a:chOff x="3358412" y="3830018"/>
              <a:chExt cx="2363244" cy="139500"/>
            </a:xfrm>
            <a:grpFill/>
          </p:grpSpPr>
          <p:sp>
            <p:nvSpPr>
              <p:cNvPr id="34" name="Google Shape;12349;p72">
                <a:extLst>
                  <a:ext uri="{FF2B5EF4-FFF2-40B4-BE49-F238E27FC236}">
                    <a16:creationId xmlns:a16="http://schemas.microsoft.com/office/drawing/2014/main" id="{F69246DD-3B77-4511-EF61-2AC4FD413B37}"/>
                  </a:ext>
                </a:extLst>
              </p:cNvPr>
              <p:cNvSpPr/>
              <p:nvPr/>
            </p:nvSpPr>
            <p:spPr>
              <a:xfrm>
                <a:off x="3358412" y="3830018"/>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350;p72">
                <a:extLst>
                  <a:ext uri="{FF2B5EF4-FFF2-40B4-BE49-F238E27FC236}">
                    <a16:creationId xmlns:a16="http://schemas.microsoft.com/office/drawing/2014/main" id="{9596CE11-6819-C4D8-43D5-31F55E65299C}"/>
                  </a:ext>
                </a:extLst>
              </p:cNvPr>
              <p:cNvSpPr/>
              <p:nvPr/>
            </p:nvSpPr>
            <p:spPr>
              <a:xfrm>
                <a:off x="3838898" y="3830018"/>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51;p72">
                <a:extLst>
                  <a:ext uri="{FF2B5EF4-FFF2-40B4-BE49-F238E27FC236}">
                    <a16:creationId xmlns:a16="http://schemas.microsoft.com/office/drawing/2014/main" id="{8A34FC54-856C-C26E-10D3-8D57AEF2BA8A}"/>
                  </a:ext>
                </a:extLst>
              </p:cNvPr>
              <p:cNvSpPr/>
              <p:nvPr/>
            </p:nvSpPr>
            <p:spPr>
              <a:xfrm>
                <a:off x="4319384" y="3830018"/>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352;p72">
                <a:extLst>
                  <a:ext uri="{FF2B5EF4-FFF2-40B4-BE49-F238E27FC236}">
                    <a16:creationId xmlns:a16="http://schemas.microsoft.com/office/drawing/2014/main" id="{9B72B5CC-970C-BC6E-C097-6BF1D8733ED9}"/>
                  </a:ext>
                </a:extLst>
              </p:cNvPr>
              <p:cNvSpPr/>
              <p:nvPr/>
            </p:nvSpPr>
            <p:spPr>
              <a:xfrm>
                <a:off x="4799870" y="3830018"/>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353;p72">
                <a:extLst>
                  <a:ext uri="{FF2B5EF4-FFF2-40B4-BE49-F238E27FC236}">
                    <a16:creationId xmlns:a16="http://schemas.microsoft.com/office/drawing/2014/main" id="{574FEF33-3D36-351D-7311-B3F866309CDD}"/>
                  </a:ext>
                </a:extLst>
              </p:cNvPr>
              <p:cNvSpPr/>
              <p:nvPr/>
            </p:nvSpPr>
            <p:spPr>
              <a:xfrm>
                <a:off x="5280356" y="3830018"/>
                <a:ext cx="441300" cy="1395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2354;p72">
              <a:extLst>
                <a:ext uri="{FF2B5EF4-FFF2-40B4-BE49-F238E27FC236}">
                  <a16:creationId xmlns:a16="http://schemas.microsoft.com/office/drawing/2014/main" id="{D0B298DF-59EA-3201-6A48-6CCE653C82F6}"/>
                </a:ext>
              </a:extLst>
            </p:cNvPr>
            <p:cNvGrpSpPr/>
            <p:nvPr/>
          </p:nvGrpSpPr>
          <p:grpSpPr>
            <a:xfrm>
              <a:off x="3358399" y="4011514"/>
              <a:ext cx="2363377" cy="139537"/>
              <a:chOff x="3294800" y="4134603"/>
              <a:chExt cx="2638876" cy="152400"/>
            </a:xfrm>
            <a:grpFill/>
          </p:grpSpPr>
          <p:sp>
            <p:nvSpPr>
              <p:cNvPr id="29" name="Google Shape;12355;p72">
                <a:extLst>
                  <a:ext uri="{FF2B5EF4-FFF2-40B4-BE49-F238E27FC236}">
                    <a16:creationId xmlns:a16="http://schemas.microsoft.com/office/drawing/2014/main" id="{EACF889A-E892-FF28-D8CB-05DD4A1BEAEB}"/>
                  </a:ext>
                </a:extLst>
              </p:cNvPr>
              <p:cNvSpPr/>
              <p:nvPr/>
            </p:nvSpPr>
            <p:spPr>
              <a:xfrm>
                <a:off x="3294800" y="4134603"/>
                <a:ext cx="492900" cy="1524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356;p72">
                <a:extLst>
                  <a:ext uri="{FF2B5EF4-FFF2-40B4-BE49-F238E27FC236}">
                    <a16:creationId xmlns:a16="http://schemas.microsoft.com/office/drawing/2014/main" id="{131FDDF6-AC54-F35E-8AD6-2C305F427AE1}"/>
                  </a:ext>
                </a:extLst>
              </p:cNvPr>
              <p:cNvSpPr/>
              <p:nvPr/>
            </p:nvSpPr>
            <p:spPr>
              <a:xfrm>
                <a:off x="3831294" y="4134603"/>
                <a:ext cx="492900" cy="1524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357;p72">
                <a:extLst>
                  <a:ext uri="{FF2B5EF4-FFF2-40B4-BE49-F238E27FC236}">
                    <a16:creationId xmlns:a16="http://schemas.microsoft.com/office/drawing/2014/main" id="{06D7F4BA-D2C9-6AB6-F375-1DDEB1BC5179}"/>
                  </a:ext>
                </a:extLst>
              </p:cNvPr>
              <p:cNvSpPr/>
              <p:nvPr/>
            </p:nvSpPr>
            <p:spPr>
              <a:xfrm>
                <a:off x="4367788" y="4134603"/>
                <a:ext cx="492900" cy="1524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358;p72">
                <a:extLst>
                  <a:ext uri="{FF2B5EF4-FFF2-40B4-BE49-F238E27FC236}">
                    <a16:creationId xmlns:a16="http://schemas.microsoft.com/office/drawing/2014/main" id="{640DE2F0-617C-E93D-A399-0497F5756748}"/>
                  </a:ext>
                </a:extLst>
              </p:cNvPr>
              <p:cNvSpPr/>
              <p:nvPr/>
            </p:nvSpPr>
            <p:spPr>
              <a:xfrm>
                <a:off x="4904282" y="4134603"/>
                <a:ext cx="492900" cy="1524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359;p72">
                <a:extLst>
                  <a:ext uri="{FF2B5EF4-FFF2-40B4-BE49-F238E27FC236}">
                    <a16:creationId xmlns:a16="http://schemas.microsoft.com/office/drawing/2014/main" id="{424506CA-EE8A-0C10-1ABA-368370EE7994}"/>
                  </a:ext>
                </a:extLst>
              </p:cNvPr>
              <p:cNvSpPr/>
              <p:nvPr/>
            </p:nvSpPr>
            <p:spPr>
              <a:xfrm>
                <a:off x="5440776" y="4134603"/>
                <a:ext cx="492900" cy="1524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2360;p72">
              <a:extLst>
                <a:ext uri="{FF2B5EF4-FFF2-40B4-BE49-F238E27FC236}">
                  <a16:creationId xmlns:a16="http://schemas.microsoft.com/office/drawing/2014/main" id="{CAC8E714-C71A-41F0-29CD-53D8366C98D0}"/>
                </a:ext>
              </a:extLst>
            </p:cNvPr>
            <p:cNvGrpSpPr/>
            <p:nvPr/>
          </p:nvGrpSpPr>
          <p:grpSpPr>
            <a:xfrm>
              <a:off x="3358399" y="4193010"/>
              <a:ext cx="2363377" cy="139537"/>
              <a:chOff x="3294800" y="4134603"/>
              <a:chExt cx="2638876" cy="152400"/>
            </a:xfrm>
            <a:grpFill/>
          </p:grpSpPr>
          <p:sp>
            <p:nvSpPr>
              <p:cNvPr id="24" name="Google Shape;12361;p72">
                <a:extLst>
                  <a:ext uri="{FF2B5EF4-FFF2-40B4-BE49-F238E27FC236}">
                    <a16:creationId xmlns:a16="http://schemas.microsoft.com/office/drawing/2014/main" id="{C2C4D800-958B-6DB8-28DE-E0D948A2CCCC}"/>
                  </a:ext>
                </a:extLst>
              </p:cNvPr>
              <p:cNvSpPr/>
              <p:nvPr/>
            </p:nvSpPr>
            <p:spPr>
              <a:xfrm>
                <a:off x="3294800" y="4134603"/>
                <a:ext cx="492900" cy="1524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62;p72">
                <a:extLst>
                  <a:ext uri="{FF2B5EF4-FFF2-40B4-BE49-F238E27FC236}">
                    <a16:creationId xmlns:a16="http://schemas.microsoft.com/office/drawing/2014/main" id="{062E8B25-E599-E600-A946-EE3F3074B874}"/>
                  </a:ext>
                </a:extLst>
              </p:cNvPr>
              <p:cNvSpPr/>
              <p:nvPr/>
            </p:nvSpPr>
            <p:spPr>
              <a:xfrm>
                <a:off x="3831294" y="4134603"/>
                <a:ext cx="492900" cy="1524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63;p72">
                <a:extLst>
                  <a:ext uri="{FF2B5EF4-FFF2-40B4-BE49-F238E27FC236}">
                    <a16:creationId xmlns:a16="http://schemas.microsoft.com/office/drawing/2014/main" id="{E393E653-2728-0B92-045C-570A7C394057}"/>
                  </a:ext>
                </a:extLst>
              </p:cNvPr>
              <p:cNvSpPr/>
              <p:nvPr/>
            </p:nvSpPr>
            <p:spPr>
              <a:xfrm>
                <a:off x="4367788" y="4134603"/>
                <a:ext cx="492900" cy="1524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64;p72">
                <a:extLst>
                  <a:ext uri="{FF2B5EF4-FFF2-40B4-BE49-F238E27FC236}">
                    <a16:creationId xmlns:a16="http://schemas.microsoft.com/office/drawing/2014/main" id="{A23E3AA9-11F6-5BFF-6A10-4623F076332C}"/>
                  </a:ext>
                </a:extLst>
              </p:cNvPr>
              <p:cNvSpPr/>
              <p:nvPr/>
            </p:nvSpPr>
            <p:spPr>
              <a:xfrm>
                <a:off x="4904282" y="4134603"/>
                <a:ext cx="492900" cy="1524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65;p72">
                <a:extLst>
                  <a:ext uri="{FF2B5EF4-FFF2-40B4-BE49-F238E27FC236}">
                    <a16:creationId xmlns:a16="http://schemas.microsoft.com/office/drawing/2014/main" id="{B7F64CBF-CB77-841F-F402-91D37702D05C}"/>
                  </a:ext>
                </a:extLst>
              </p:cNvPr>
              <p:cNvSpPr/>
              <p:nvPr/>
            </p:nvSpPr>
            <p:spPr>
              <a:xfrm>
                <a:off x="5440776" y="4134603"/>
                <a:ext cx="492900" cy="152400"/>
              </a:xfrm>
              <a:prstGeom prst="flowChartAlternateProcess">
                <a:avLst/>
              </a:pr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Arrow: Right 53">
            <a:extLst>
              <a:ext uri="{FF2B5EF4-FFF2-40B4-BE49-F238E27FC236}">
                <a16:creationId xmlns:a16="http://schemas.microsoft.com/office/drawing/2014/main" id="{F749AEE3-2FAB-408C-E4A9-9269C69C1AE7}"/>
              </a:ext>
            </a:extLst>
          </p:cNvPr>
          <p:cNvSpPr/>
          <p:nvPr/>
        </p:nvSpPr>
        <p:spPr>
          <a:xfrm>
            <a:off x="5997039" y="2458673"/>
            <a:ext cx="726319" cy="59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Subtitle 2">
            <a:extLst>
              <a:ext uri="{FF2B5EF4-FFF2-40B4-BE49-F238E27FC236}">
                <a16:creationId xmlns:a16="http://schemas.microsoft.com/office/drawing/2014/main" id="{74C17388-7427-B088-574F-D43D62805CBB}"/>
              </a:ext>
            </a:extLst>
          </p:cNvPr>
          <p:cNvSpPr txBox="1">
            <a:spLocks/>
          </p:cNvSpPr>
          <p:nvPr/>
        </p:nvSpPr>
        <p:spPr>
          <a:xfrm>
            <a:off x="769928" y="3783201"/>
            <a:ext cx="2118746"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Record Body Landmarks</a:t>
            </a:r>
          </a:p>
          <a:p>
            <a:pPr algn="l"/>
            <a:endParaRPr lang="en-SG" b="1" dirty="0"/>
          </a:p>
        </p:txBody>
      </p:sp>
      <p:sp>
        <p:nvSpPr>
          <p:cNvPr id="56" name="Subtitle 2">
            <a:extLst>
              <a:ext uri="{FF2B5EF4-FFF2-40B4-BE49-F238E27FC236}">
                <a16:creationId xmlns:a16="http://schemas.microsoft.com/office/drawing/2014/main" id="{DFDBC465-00AA-3840-AA16-13F46B5B1786}"/>
              </a:ext>
            </a:extLst>
          </p:cNvPr>
          <p:cNvSpPr txBox="1">
            <a:spLocks/>
          </p:cNvSpPr>
          <p:nvPr/>
        </p:nvSpPr>
        <p:spPr>
          <a:xfrm>
            <a:off x="3769436" y="3783200"/>
            <a:ext cx="2897153"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Convert Landmarks to Coordinates</a:t>
            </a:r>
          </a:p>
          <a:p>
            <a:pPr algn="l"/>
            <a:endParaRPr lang="en-SG" b="1" dirty="0"/>
          </a:p>
        </p:txBody>
      </p:sp>
      <p:sp>
        <p:nvSpPr>
          <p:cNvPr id="57" name="Subtitle 2">
            <a:extLst>
              <a:ext uri="{FF2B5EF4-FFF2-40B4-BE49-F238E27FC236}">
                <a16:creationId xmlns:a16="http://schemas.microsoft.com/office/drawing/2014/main" id="{F6F539FE-7FF6-FCB8-F10A-8E355BCC3FD6}"/>
              </a:ext>
            </a:extLst>
          </p:cNvPr>
          <p:cNvSpPr txBox="1">
            <a:spLocks/>
          </p:cNvSpPr>
          <p:nvPr/>
        </p:nvSpPr>
        <p:spPr>
          <a:xfrm>
            <a:off x="7228305" y="3730010"/>
            <a:ext cx="2118746"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Export as CSV</a:t>
            </a:r>
          </a:p>
          <a:p>
            <a:pPr algn="l"/>
            <a:endParaRPr lang="en-SG" b="1" dirty="0"/>
          </a:p>
        </p:txBody>
      </p:sp>
    </p:spTree>
    <p:extLst>
      <p:ext uri="{BB962C8B-B14F-4D97-AF65-F5344CB8AC3E}">
        <p14:creationId xmlns:p14="http://schemas.microsoft.com/office/powerpoint/2010/main" val="952831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FD63-1F5D-9B70-67F5-C83ECE9FC5E2}"/>
              </a:ext>
            </a:extLst>
          </p:cNvPr>
          <p:cNvSpPr>
            <a:spLocks noGrp="1"/>
          </p:cNvSpPr>
          <p:nvPr>
            <p:ph type="title"/>
          </p:nvPr>
        </p:nvSpPr>
        <p:spPr/>
        <p:txBody>
          <a:bodyPr/>
          <a:lstStyle/>
          <a:p>
            <a:r>
              <a:rPr lang="en-SG" dirty="0"/>
              <a:t>Feature Engineering</a:t>
            </a:r>
          </a:p>
        </p:txBody>
      </p:sp>
      <p:sp>
        <p:nvSpPr>
          <p:cNvPr id="9" name="Subtitle 2">
            <a:extLst>
              <a:ext uri="{FF2B5EF4-FFF2-40B4-BE49-F238E27FC236}">
                <a16:creationId xmlns:a16="http://schemas.microsoft.com/office/drawing/2014/main" id="{90016A11-C420-54A8-CB98-8DDC2DBCF49B}"/>
              </a:ext>
            </a:extLst>
          </p:cNvPr>
          <p:cNvSpPr txBox="1">
            <a:spLocks/>
          </p:cNvSpPr>
          <p:nvPr/>
        </p:nvSpPr>
        <p:spPr>
          <a:xfrm>
            <a:off x="917390" y="1710877"/>
            <a:ext cx="3168934"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u="sng" dirty="0"/>
              <a:t>Eye Distance to Camera</a:t>
            </a:r>
          </a:p>
          <a:p>
            <a:pPr marL="285750" indent="-285750" algn="l">
              <a:buFont typeface="Arial" panose="020B0604020202020204" pitchFamily="34" charset="0"/>
              <a:buChar char="•"/>
            </a:pPr>
            <a:r>
              <a:rPr lang="en-SG" dirty="0"/>
              <a:t>Important to determine eye closeness to screen</a:t>
            </a:r>
          </a:p>
          <a:p>
            <a:pPr marL="285750" indent="-285750" algn="l">
              <a:buFont typeface="Arial" panose="020B0604020202020204" pitchFamily="34" charset="0"/>
              <a:buChar char="•"/>
            </a:pPr>
            <a:r>
              <a:rPr lang="en-SG" dirty="0"/>
              <a:t>When people slouch, their eyes are usually closer to the screen</a:t>
            </a:r>
          </a:p>
          <a:p>
            <a:pPr marL="285750" indent="-285750" algn="l">
              <a:buFont typeface="Arial" panose="020B0604020202020204" pitchFamily="34" charset="0"/>
              <a:buChar char="•"/>
            </a:pPr>
            <a:r>
              <a:rPr lang="en-SG" dirty="0"/>
              <a:t>Ideal distance to screen is usually one’s arm length</a:t>
            </a:r>
          </a:p>
        </p:txBody>
      </p:sp>
      <p:pic>
        <p:nvPicPr>
          <p:cNvPr id="11" name="Picture 10">
            <a:extLst>
              <a:ext uri="{FF2B5EF4-FFF2-40B4-BE49-F238E27FC236}">
                <a16:creationId xmlns:a16="http://schemas.microsoft.com/office/drawing/2014/main" id="{EEC33467-AE8D-9A5F-7A72-08CC2492C10D}"/>
              </a:ext>
            </a:extLst>
          </p:cNvPr>
          <p:cNvPicPr>
            <a:picLocks noChangeAspect="1"/>
          </p:cNvPicPr>
          <p:nvPr/>
        </p:nvPicPr>
        <p:blipFill>
          <a:blip r:embed="rId3"/>
          <a:stretch>
            <a:fillRect/>
          </a:stretch>
        </p:blipFill>
        <p:spPr>
          <a:xfrm>
            <a:off x="4508022" y="1447639"/>
            <a:ext cx="1590675" cy="2295525"/>
          </a:xfrm>
          <a:prstGeom prst="rect">
            <a:avLst/>
          </a:prstGeom>
        </p:spPr>
      </p:pic>
      <p:pic>
        <p:nvPicPr>
          <p:cNvPr id="13" name="Picture 12">
            <a:extLst>
              <a:ext uri="{FF2B5EF4-FFF2-40B4-BE49-F238E27FC236}">
                <a16:creationId xmlns:a16="http://schemas.microsoft.com/office/drawing/2014/main" id="{76D65400-2A85-99D6-79D2-CD4BDEEA3C04}"/>
              </a:ext>
            </a:extLst>
          </p:cNvPr>
          <p:cNvPicPr>
            <a:picLocks noChangeAspect="1"/>
          </p:cNvPicPr>
          <p:nvPr/>
        </p:nvPicPr>
        <p:blipFill>
          <a:blip r:embed="rId4"/>
          <a:stretch>
            <a:fillRect/>
          </a:stretch>
        </p:blipFill>
        <p:spPr>
          <a:xfrm>
            <a:off x="6276111" y="1419931"/>
            <a:ext cx="1543050" cy="2228850"/>
          </a:xfrm>
          <a:prstGeom prst="rect">
            <a:avLst/>
          </a:prstGeom>
        </p:spPr>
      </p:pic>
      <p:cxnSp>
        <p:nvCxnSpPr>
          <p:cNvPr id="15" name="Straight Arrow Connector 14">
            <a:extLst>
              <a:ext uri="{FF2B5EF4-FFF2-40B4-BE49-F238E27FC236}">
                <a16:creationId xmlns:a16="http://schemas.microsoft.com/office/drawing/2014/main" id="{797B016D-4BF4-84EF-39AD-857130D5582C}"/>
              </a:ext>
            </a:extLst>
          </p:cNvPr>
          <p:cNvCxnSpPr>
            <a:cxnSpLocks/>
          </p:cNvCxnSpPr>
          <p:nvPr/>
        </p:nvCxnSpPr>
        <p:spPr>
          <a:xfrm>
            <a:off x="5153891" y="1717964"/>
            <a:ext cx="789709"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AD4A455-2288-9A7A-9662-C9EC1884F506}"/>
              </a:ext>
            </a:extLst>
          </p:cNvPr>
          <p:cNvCxnSpPr>
            <a:cxnSpLocks/>
          </p:cNvCxnSpPr>
          <p:nvPr/>
        </p:nvCxnSpPr>
        <p:spPr>
          <a:xfrm>
            <a:off x="7119507" y="1780310"/>
            <a:ext cx="699654"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D636B10-25EE-5514-B053-029E9AC8329C}"/>
              </a:ext>
            </a:extLst>
          </p:cNvPr>
          <p:cNvPicPr>
            <a:picLocks noChangeAspect="1"/>
          </p:cNvPicPr>
          <p:nvPr/>
        </p:nvPicPr>
        <p:blipFill>
          <a:blip r:embed="rId5"/>
          <a:stretch>
            <a:fillRect/>
          </a:stretch>
        </p:blipFill>
        <p:spPr>
          <a:xfrm>
            <a:off x="9448800" y="1054003"/>
            <a:ext cx="4572000" cy="1710994"/>
          </a:xfrm>
          <a:prstGeom prst="rect">
            <a:avLst/>
          </a:prstGeom>
        </p:spPr>
      </p:pic>
      <p:pic>
        <p:nvPicPr>
          <p:cNvPr id="6" name="Picture 5">
            <a:extLst>
              <a:ext uri="{FF2B5EF4-FFF2-40B4-BE49-F238E27FC236}">
                <a16:creationId xmlns:a16="http://schemas.microsoft.com/office/drawing/2014/main" id="{2A4B1FEF-8FC6-D924-B1B7-37A4A85F4F58}"/>
              </a:ext>
            </a:extLst>
          </p:cNvPr>
          <p:cNvPicPr>
            <a:picLocks noChangeAspect="1"/>
          </p:cNvPicPr>
          <p:nvPr/>
        </p:nvPicPr>
        <p:blipFill>
          <a:blip r:embed="rId6"/>
          <a:stretch>
            <a:fillRect/>
          </a:stretch>
        </p:blipFill>
        <p:spPr>
          <a:xfrm>
            <a:off x="9448800" y="2860675"/>
            <a:ext cx="6019800" cy="2105025"/>
          </a:xfrm>
          <a:prstGeom prst="rect">
            <a:avLst/>
          </a:prstGeom>
        </p:spPr>
      </p:pic>
      <p:sp>
        <p:nvSpPr>
          <p:cNvPr id="14" name="TextBox 13">
            <a:extLst>
              <a:ext uri="{FF2B5EF4-FFF2-40B4-BE49-F238E27FC236}">
                <a16:creationId xmlns:a16="http://schemas.microsoft.com/office/drawing/2014/main" id="{A74151CA-AC61-83E3-E30E-E2A6DE6D01EE}"/>
              </a:ext>
            </a:extLst>
          </p:cNvPr>
          <p:cNvSpPr txBox="1"/>
          <p:nvPr/>
        </p:nvSpPr>
        <p:spPr>
          <a:xfrm>
            <a:off x="5199360" y="1472533"/>
            <a:ext cx="779322" cy="307777"/>
          </a:xfrm>
          <a:prstGeom prst="rect">
            <a:avLst/>
          </a:prstGeom>
          <a:noFill/>
        </p:spPr>
        <p:txBody>
          <a:bodyPr wrap="square">
            <a:spAutoFit/>
          </a:bodyPr>
          <a:lstStyle/>
          <a:p>
            <a:r>
              <a:rPr lang="en-SG" dirty="0">
                <a:latin typeface="Bahnschrift" panose="020B0502040204020203" pitchFamily="34" charset="0"/>
              </a:rPr>
              <a:t>further</a:t>
            </a:r>
          </a:p>
        </p:txBody>
      </p:sp>
      <p:sp>
        <p:nvSpPr>
          <p:cNvPr id="16" name="TextBox 15">
            <a:extLst>
              <a:ext uri="{FF2B5EF4-FFF2-40B4-BE49-F238E27FC236}">
                <a16:creationId xmlns:a16="http://schemas.microsoft.com/office/drawing/2014/main" id="{00551A5C-DD17-5D10-E4CF-140863DE4226}"/>
              </a:ext>
            </a:extLst>
          </p:cNvPr>
          <p:cNvSpPr txBox="1"/>
          <p:nvPr/>
        </p:nvSpPr>
        <p:spPr>
          <a:xfrm>
            <a:off x="7119507" y="1472533"/>
            <a:ext cx="779322" cy="307777"/>
          </a:xfrm>
          <a:prstGeom prst="rect">
            <a:avLst/>
          </a:prstGeom>
          <a:noFill/>
        </p:spPr>
        <p:txBody>
          <a:bodyPr wrap="square">
            <a:spAutoFit/>
          </a:bodyPr>
          <a:lstStyle/>
          <a:p>
            <a:r>
              <a:rPr lang="en-SG" dirty="0">
                <a:latin typeface="Bahnschrift" panose="020B0502040204020203" pitchFamily="34" charset="0"/>
              </a:rPr>
              <a:t>nearer</a:t>
            </a:r>
          </a:p>
        </p:txBody>
      </p:sp>
    </p:spTree>
    <p:extLst>
      <p:ext uri="{BB962C8B-B14F-4D97-AF65-F5344CB8AC3E}">
        <p14:creationId xmlns:p14="http://schemas.microsoft.com/office/powerpoint/2010/main" val="643037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5930-732D-8C8F-FC63-B42D977F4DA1}"/>
              </a:ext>
            </a:extLst>
          </p:cNvPr>
          <p:cNvSpPr>
            <a:spLocks noGrp="1"/>
          </p:cNvSpPr>
          <p:nvPr>
            <p:ph type="title"/>
          </p:nvPr>
        </p:nvSpPr>
        <p:spPr/>
        <p:txBody>
          <a:bodyPr/>
          <a:lstStyle/>
          <a:p>
            <a:r>
              <a:rPr lang="en-SG" dirty="0"/>
              <a:t>The Posture Classification</a:t>
            </a:r>
          </a:p>
        </p:txBody>
      </p:sp>
      <p:pic>
        <p:nvPicPr>
          <p:cNvPr id="12" name="Picture 11">
            <a:extLst>
              <a:ext uri="{FF2B5EF4-FFF2-40B4-BE49-F238E27FC236}">
                <a16:creationId xmlns:a16="http://schemas.microsoft.com/office/drawing/2014/main" id="{32A8EE13-AF50-472E-32D0-044413C394EE}"/>
              </a:ext>
            </a:extLst>
          </p:cNvPr>
          <p:cNvPicPr>
            <a:picLocks noChangeAspect="1"/>
          </p:cNvPicPr>
          <p:nvPr/>
        </p:nvPicPr>
        <p:blipFill>
          <a:blip r:embed="rId3"/>
          <a:stretch>
            <a:fillRect/>
          </a:stretch>
        </p:blipFill>
        <p:spPr>
          <a:xfrm>
            <a:off x="812656" y="1096674"/>
            <a:ext cx="2238818" cy="1681164"/>
          </a:xfrm>
          <a:prstGeom prst="rect">
            <a:avLst/>
          </a:prstGeom>
        </p:spPr>
      </p:pic>
      <p:pic>
        <p:nvPicPr>
          <p:cNvPr id="14" name="Picture 13">
            <a:extLst>
              <a:ext uri="{FF2B5EF4-FFF2-40B4-BE49-F238E27FC236}">
                <a16:creationId xmlns:a16="http://schemas.microsoft.com/office/drawing/2014/main" id="{1E40ECF6-306D-788C-8578-6E7649C63051}"/>
              </a:ext>
            </a:extLst>
          </p:cNvPr>
          <p:cNvPicPr>
            <a:picLocks noChangeAspect="1"/>
          </p:cNvPicPr>
          <p:nvPr/>
        </p:nvPicPr>
        <p:blipFill>
          <a:blip r:embed="rId4"/>
          <a:stretch>
            <a:fillRect/>
          </a:stretch>
        </p:blipFill>
        <p:spPr>
          <a:xfrm>
            <a:off x="3329239" y="1096675"/>
            <a:ext cx="2225309" cy="1681164"/>
          </a:xfrm>
          <a:prstGeom prst="rect">
            <a:avLst/>
          </a:prstGeom>
        </p:spPr>
      </p:pic>
      <p:pic>
        <p:nvPicPr>
          <p:cNvPr id="16" name="Picture 15">
            <a:extLst>
              <a:ext uri="{FF2B5EF4-FFF2-40B4-BE49-F238E27FC236}">
                <a16:creationId xmlns:a16="http://schemas.microsoft.com/office/drawing/2014/main" id="{5F9F2E31-EE7F-7D25-E0DF-A8283EB76EC8}"/>
              </a:ext>
            </a:extLst>
          </p:cNvPr>
          <p:cNvPicPr>
            <a:picLocks noChangeAspect="1"/>
          </p:cNvPicPr>
          <p:nvPr/>
        </p:nvPicPr>
        <p:blipFill>
          <a:blip r:embed="rId5"/>
          <a:stretch>
            <a:fillRect/>
          </a:stretch>
        </p:blipFill>
        <p:spPr>
          <a:xfrm>
            <a:off x="6001572" y="1096674"/>
            <a:ext cx="2219789" cy="1681164"/>
          </a:xfrm>
          <a:prstGeom prst="rect">
            <a:avLst/>
          </a:prstGeom>
        </p:spPr>
      </p:pic>
      <p:pic>
        <p:nvPicPr>
          <p:cNvPr id="18" name="Picture 17">
            <a:extLst>
              <a:ext uri="{FF2B5EF4-FFF2-40B4-BE49-F238E27FC236}">
                <a16:creationId xmlns:a16="http://schemas.microsoft.com/office/drawing/2014/main" id="{989CACDB-9235-0E17-A89A-9789A62C6953}"/>
              </a:ext>
            </a:extLst>
          </p:cNvPr>
          <p:cNvPicPr>
            <a:picLocks noChangeAspect="1"/>
          </p:cNvPicPr>
          <p:nvPr/>
        </p:nvPicPr>
        <p:blipFill>
          <a:blip r:embed="rId6"/>
          <a:stretch>
            <a:fillRect/>
          </a:stretch>
        </p:blipFill>
        <p:spPr>
          <a:xfrm>
            <a:off x="2190311" y="3321057"/>
            <a:ext cx="1900319" cy="1451535"/>
          </a:xfrm>
          <a:prstGeom prst="rect">
            <a:avLst/>
          </a:prstGeom>
        </p:spPr>
      </p:pic>
      <p:pic>
        <p:nvPicPr>
          <p:cNvPr id="5122" name="Picture 2" descr="Business man in his office, resting head on hand because he is tired, doing  work overtime and bored Stock Photo by damirkhabirov">
            <a:extLst>
              <a:ext uri="{FF2B5EF4-FFF2-40B4-BE49-F238E27FC236}">
                <a16:creationId xmlns:a16="http://schemas.microsoft.com/office/drawing/2014/main" id="{A8A39795-D952-AE45-8593-958108B30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363" y="3376170"/>
            <a:ext cx="2096410" cy="139642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1605FD5-D5AB-D454-64D0-D4ECBDE9D5EA}"/>
              </a:ext>
            </a:extLst>
          </p:cNvPr>
          <p:cNvSpPr txBox="1"/>
          <p:nvPr/>
        </p:nvSpPr>
        <p:spPr>
          <a:xfrm>
            <a:off x="1447800" y="2941884"/>
            <a:ext cx="742511" cy="307777"/>
          </a:xfrm>
          <a:prstGeom prst="rect">
            <a:avLst/>
          </a:prstGeom>
          <a:noFill/>
        </p:spPr>
        <p:txBody>
          <a:bodyPr wrap="none" rtlCol="0">
            <a:spAutoFit/>
          </a:bodyPr>
          <a:lstStyle/>
          <a:p>
            <a:r>
              <a:rPr lang="en-SG" dirty="0">
                <a:latin typeface="Barlow Semi Condensed" panose="00000506000000000000" pitchFamily="2" charset="0"/>
              </a:rPr>
              <a:t>Straight</a:t>
            </a:r>
          </a:p>
        </p:txBody>
      </p:sp>
      <p:sp>
        <p:nvSpPr>
          <p:cNvPr id="21" name="TextBox 20">
            <a:extLst>
              <a:ext uri="{FF2B5EF4-FFF2-40B4-BE49-F238E27FC236}">
                <a16:creationId xmlns:a16="http://schemas.microsoft.com/office/drawing/2014/main" id="{5ABA4B90-C8DC-2173-E3BD-FF9D84773E4A}"/>
              </a:ext>
            </a:extLst>
          </p:cNvPr>
          <p:cNvSpPr txBox="1"/>
          <p:nvPr/>
        </p:nvSpPr>
        <p:spPr>
          <a:xfrm>
            <a:off x="4028959" y="2941883"/>
            <a:ext cx="825867" cy="307777"/>
          </a:xfrm>
          <a:prstGeom prst="rect">
            <a:avLst/>
          </a:prstGeom>
          <a:noFill/>
        </p:spPr>
        <p:txBody>
          <a:bodyPr wrap="none" rtlCol="0">
            <a:spAutoFit/>
          </a:bodyPr>
          <a:lstStyle/>
          <a:p>
            <a:r>
              <a:rPr lang="en-SG" dirty="0">
                <a:latin typeface="Barlow Semi Condensed" panose="00000506000000000000" pitchFamily="2" charset="0"/>
              </a:rPr>
              <a:t>Slouched</a:t>
            </a:r>
          </a:p>
        </p:txBody>
      </p:sp>
      <p:sp>
        <p:nvSpPr>
          <p:cNvPr id="22" name="TextBox 21">
            <a:extLst>
              <a:ext uri="{FF2B5EF4-FFF2-40B4-BE49-F238E27FC236}">
                <a16:creationId xmlns:a16="http://schemas.microsoft.com/office/drawing/2014/main" id="{FDEB2D24-5981-1489-7B1A-34A3D5C71FF9}"/>
              </a:ext>
            </a:extLst>
          </p:cNvPr>
          <p:cNvSpPr txBox="1"/>
          <p:nvPr/>
        </p:nvSpPr>
        <p:spPr>
          <a:xfrm>
            <a:off x="6194844" y="2923116"/>
            <a:ext cx="2026517" cy="307777"/>
          </a:xfrm>
          <a:prstGeom prst="rect">
            <a:avLst/>
          </a:prstGeom>
          <a:noFill/>
        </p:spPr>
        <p:txBody>
          <a:bodyPr wrap="none" rtlCol="0">
            <a:spAutoFit/>
          </a:bodyPr>
          <a:lstStyle/>
          <a:p>
            <a:r>
              <a:rPr lang="en-SG" dirty="0">
                <a:latin typeface="Barlow Semi Condensed" panose="00000506000000000000" pitchFamily="2" charset="0"/>
              </a:rPr>
              <a:t>Slouched + </a:t>
            </a:r>
            <a:r>
              <a:rPr lang="en-SG" dirty="0" err="1">
                <a:latin typeface="Barlow Semi Condensed" panose="00000506000000000000" pitchFamily="2" charset="0"/>
              </a:rPr>
              <a:t>Roundshoulder</a:t>
            </a:r>
            <a:endParaRPr lang="en-SG" dirty="0">
              <a:latin typeface="Barlow Semi Condensed" panose="00000506000000000000" pitchFamily="2" charset="0"/>
            </a:endParaRPr>
          </a:p>
        </p:txBody>
      </p:sp>
      <p:sp>
        <p:nvSpPr>
          <p:cNvPr id="23" name="TextBox 22">
            <a:extLst>
              <a:ext uri="{FF2B5EF4-FFF2-40B4-BE49-F238E27FC236}">
                <a16:creationId xmlns:a16="http://schemas.microsoft.com/office/drawing/2014/main" id="{B57EBD72-57ED-91BE-9391-44B3541030E2}"/>
              </a:ext>
            </a:extLst>
          </p:cNvPr>
          <p:cNvSpPr txBox="1"/>
          <p:nvPr/>
        </p:nvSpPr>
        <p:spPr>
          <a:xfrm>
            <a:off x="2769214" y="4772592"/>
            <a:ext cx="732893" cy="307777"/>
          </a:xfrm>
          <a:prstGeom prst="rect">
            <a:avLst/>
          </a:prstGeom>
          <a:noFill/>
        </p:spPr>
        <p:txBody>
          <a:bodyPr wrap="none" rtlCol="0">
            <a:spAutoFit/>
          </a:bodyPr>
          <a:lstStyle/>
          <a:p>
            <a:r>
              <a:rPr lang="en-SG" dirty="0" err="1">
                <a:latin typeface="Barlow Semi Condensed" panose="00000506000000000000" pitchFamily="2" charset="0"/>
              </a:rPr>
              <a:t>Lieback</a:t>
            </a:r>
            <a:endParaRPr lang="en-SG" dirty="0">
              <a:latin typeface="Barlow Semi Condensed" panose="00000506000000000000" pitchFamily="2" charset="0"/>
            </a:endParaRPr>
          </a:p>
        </p:txBody>
      </p:sp>
      <p:sp>
        <p:nvSpPr>
          <p:cNvPr id="24" name="TextBox 23">
            <a:extLst>
              <a:ext uri="{FF2B5EF4-FFF2-40B4-BE49-F238E27FC236}">
                <a16:creationId xmlns:a16="http://schemas.microsoft.com/office/drawing/2014/main" id="{8EFBB5CD-4EE1-E742-5A7E-BAFBD50A9140}"/>
              </a:ext>
            </a:extLst>
          </p:cNvPr>
          <p:cNvSpPr txBox="1"/>
          <p:nvPr/>
        </p:nvSpPr>
        <p:spPr>
          <a:xfrm>
            <a:off x="5667948" y="4789125"/>
            <a:ext cx="1345240" cy="307777"/>
          </a:xfrm>
          <a:prstGeom prst="rect">
            <a:avLst/>
          </a:prstGeom>
          <a:noFill/>
        </p:spPr>
        <p:txBody>
          <a:bodyPr wrap="none" rtlCol="0">
            <a:spAutoFit/>
          </a:bodyPr>
          <a:lstStyle/>
          <a:p>
            <a:r>
              <a:rPr lang="en-SG" dirty="0">
                <a:latin typeface="Barlow Semi Condensed" panose="00000506000000000000" pitchFamily="2" charset="0"/>
              </a:rPr>
              <a:t>Uneven shoulder</a:t>
            </a:r>
          </a:p>
        </p:txBody>
      </p:sp>
    </p:spTree>
    <p:extLst>
      <p:ext uri="{BB962C8B-B14F-4D97-AF65-F5344CB8AC3E}">
        <p14:creationId xmlns:p14="http://schemas.microsoft.com/office/powerpoint/2010/main" val="299867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B0728-3997-D689-37CA-37E4CF485287}"/>
              </a:ext>
            </a:extLst>
          </p:cNvPr>
          <p:cNvSpPr>
            <a:spLocks noGrp="1"/>
          </p:cNvSpPr>
          <p:nvPr>
            <p:ph type="title"/>
          </p:nvPr>
        </p:nvSpPr>
        <p:spPr/>
        <p:txBody>
          <a:bodyPr/>
          <a:lstStyle/>
          <a:p>
            <a:r>
              <a:rPr lang="en-SG" dirty="0"/>
              <a:t>The Webcam Dataset</a:t>
            </a:r>
          </a:p>
        </p:txBody>
      </p:sp>
      <p:pic>
        <p:nvPicPr>
          <p:cNvPr id="16" name="Picture 15">
            <a:extLst>
              <a:ext uri="{FF2B5EF4-FFF2-40B4-BE49-F238E27FC236}">
                <a16:creationId xmlns:a16="http://schemas.microsoft.com/office/drawing/2014/main" id="{22767935-6E6F-2A8C-D0FB-79F032B9AFFA}"/>
              </a:ext>
            </a:extLst>
          </p:cNvPr>
          <p:cNvPicPr>
            <a:picLocks noChangeAspect="1"/>
          </p:cNvPicPr>
          <p:nvPr/>
        </p:nvPicPr>
        <p:blipFill>
          <a:blip r:embed="rId2"/>
          <a:stretch>
            <a:fillRect/>
          </a:stretch>
        </p:blipFill>
        <p:spPr>
          <a:xfrm>
            <a:off x="3592221" y="1008766"/>
            <a:ext cx="4356389" cy="2557580"/>
          </a:xfrm>
          <a:prstGeom prst="rect">
            <a:avLst/>
          </a:prstGeom>
        </p:spPr>
      </p:pic>
      <p:pic>
        <p:nvPicPr>
          <p:cNvPr id="18" name="Picture 17">
            <a:extLst>
              <a:ext uri="{FF2B5EF4-FFF2-40B4-BE49-F238E27FC236}">
                <a16:creationId xmlns:a16="http://schemas.microsoft.com/office/drawing/2014/main" id="{E2E13DD1-FEF5-D2B5-CE5C-FCE56B2D1559}"/>
              </a:ext>
            </a:extLst>
          </p:cNvPr>
          <p:cNvPicPr>
            <a:picLocks noChangeAspect="1"/>
          </p:cNvPicPr>
          <p:nvPr/>
        </p:nvPicPr>
        <p:blipFill>
          <a:blip r:embed="rId3"/>
          <a:stretch>
            <a:fillRect/>
          </a:stretch>
        </p:blipFill>
        <p:spPr>
          <a:xfrm>
            <a:off x="706580" y="3808296"/>
            <a:ext cx="7994073" cy="988690"/>
          </a:xfrm>
          <a:prstGeom prst="rect">
            <a:avLst/>
          </a:prstGeom>
        </p:spPr>
      </p:pic>
      <p:sp>
        <p:nvSpPr>
          <p:cNvPr id="19" name="TextBox 18">
            <a:extLst>
              <a:ext uri="{FF2B5EF4-FFF2-40B4-BE49-F238E27FC236}">
                <a16:creationId xmlns:a16="http://schemas.microsoft.com/office/drawing/2014/main" id="{D7D31B7E-82C4-EF42-7CA5-EA852DF61F0B}"/>
              </a:ext>
            </a:extLst>
          </p:cNvPr>
          <p:cNvSpPr txBox="1"/>
          <p:nvPr/>
        </p:nvSpPr>
        <p:spPr>
          <a:xfrm>
            <a:off x="949037" y="1893408"/>
            <a:ext cx="2566728" cy="954107"/>
          </a:xfrm>
          <a:prstGeom prst="rect">
            <a:avLst/>
          </a:prstGeom>
          <a:noFill/>
        </p:spPr>
        <p:txBody>
          <a:bodyPr wrap="none" rtlCol="0">
            <a:spAutoFit/>
          </a:bodyPr>
          <a:lstStyle/>
          <a:p>
            <a:r>
              <a:rPr lang="en-SG" b="1" dirty="0">
                <a:latin typeface="Barlow Semi Condensed" panose="00000506000000000000" pitchFamily="2" charset="0"/>
              </a:rPr>
              <a:t>X1</a:t>
            </a:r>
            <a:r>
              <a:rPr lang="en-SG" dirty="0">
                <a:latin typeface="Barlow Semi Condensed" panose="00000506000000000000" pitchFamily="2" charset="0"/>
              </a:rPr>
              <a:t>: x-coordinate of nose</a:t>
            </a:r>
          </a:p>
          <a:p>
            <a:r>
              <a:rPr lang="en-SG" b="1" dirty="0">
                <a:latin typeface="Barlow Semi Condensed" panose="00000506000000000000" pitchFamily="2" charset="0"/>
              </a:rPr>
              <a:t>Y1</a:t>
            </a:r>
            <a:r>
              <a:rPr lang="en-SG" dirty="0">
                <a:latin typeface="Barlow Semi Condensed" panose="00000506000000000000" pitchFamily="2" charset="0"/>
              </a:rPr>
              <a:t>: y-coordinate of nose</a:t>
            </a:r>
          </a:p>
          <a:p>
            <a:r>
              <a:rPr lang="en-SG" b="1" dirty="0">
                <a:latin typeface="Barlow Semi Condensed" panose="00000506000000000000" pitchFamily="2" charset="0"/>
              </a:rPr>
              <a:t>Z1</a:t>
            </a:r>
            <a:r>
              <a:rPr lang="en-SG" dirty="0">
                <a:latin typeface="Barlow Semi Condensed" panose="00000506000000000000" pitchFamily="2" charset="0"/>
              </a:rPr>
              <a:t>: z-coordinate of nose</a:t>
            </a:r>
          </a:p>
          <a:p>
            <a:r>
              <a:rPr lang="en-SG" b="1" dirty="0">
                <a:latin typeface="Barlow Semi Condensed" panose="00000506000000000000" pitchFamily="2" charset="0"/>
              </a:rPr>
              <a:t>V1</a:t>
            </a:r>
            <a:r>
              <a:rPr lang="en-SG" dirty="0">
                <a:latin typeface="Barlow Semi Condensed" panose="00000506000000000000" pitchFamily="2" charset="0"/>
              </a:rPr>
              <a:t>: Likelihood of nose in the frame</a:t>
            </a:r>
          </a:p>
        </p:txBody>
      </p:sp>
    </p:spTree>
    <p:extLst>
      <p:ext uri="{BB962C8B-B14F-4D97-AF65-F5344CB8AC3E}">
        <p14:creationId xmlns:p14="http://schemas.microsoft.com/office/powerpoint/2010/main" val="201364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Initial Dataset Overview</a:t>
            </a:r>
            <a:endParaRPr dirty="0"/>
          </a:p>
        </p:txBody>
      </p:sp>
      <p:sp>
        <p:nvSpPr>
          <p:cNvPr id="51" name="Subtitle 2">
            <a:extLst>
              <a:ext uri="{FF2B5EF4-FFF2-40B4-BE49-F238E27FC236}">
                <a16:creationId xmlns:a16="http://schemas.microsoft.com/office/drawing/2014/main" id="{0E847D61-9756-3226-F991-BC39FD71704E}"/>
              </a:ext>
            </a:extLst>
          </p:cNvPr>
          <p:cNvSpPr txBox="1">
            <a:spLocks/>
          </p:cNvSpPr>
          <p:nvPr/>
        </p:nvSpPr>
        <p:spPr>
          <a:xfrm>
            <a:off x="614943" y="1262722"/>
            <a:ext cx="5577900" cy="502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err="1"/>
              <a:t>Sidecam</a:t>
            </a:r>
            <a:endParaRPr lang="en-SG" b="1" dirty="0"/>
          </a:p>
          <a:p>
            <a:pPr marL="285750" indent="-285750" algn="l">
              <a:buFont typeface="Arial" panose="020B0604020202020204" pitchFamily="34" charset="0"/>
              <a:buChar char="•"/>
            </a:pPr>
            <a:r>
              <a:rPr lang="en-SG" dirty="0"/>
              <a:t>Taken </a:t>
            </a:r>
            <a:r>
              <a:rPr lang="en-SG" dirty="0" err="1"/>
              <a:t>ownself</a:t>
            </a:r>
            <a:r>
              <a:rPr lang="en-SG" dirty="0"/>
              <a:t> through </a:t>
            </a:r>
            <a:r>
              <a:rPr lang="en-SG" dirty="0" err="1"/>
              <a:t>sidecam</a:t>
            </a:r>
            <a:r>
              <a:rPr lang="en-SG" dirty="0"/>
              <a:t> (left, right, diagonal right, diagonal left)</a:t>
            </a:r>
          </a:p>
          <a:p>
            <a:pPr marL="285750" indent="-285750" algn="l">
              <a:buFont typeface="Arial" panose="020B0604020202020204" pitchFamily="34" charset="0"/>
              <a:buChar char="•"/>
            </a:pPr>
            <a:r>
              <a:rPr lang="en-SG" dirty="0"/>
              <a:t>Consist of 17 feature landmarks (</a:t>
            </a:r>
            <a:r>
              <a:rPr lang="en-SG" dirty="0" err="1"/>
              <a:t>xy</a:t>
            </a:r>
            <a:r>
              <a:rPr lang="en-SG" dirty="0"/>
              <a:t>-coordinates and s)</a:t>
            </a:r>
          </a:p>
        </p:txBody>
      </p:sp>
      <p:pic>
        <p:nvPicPr>
          <p:cNvPr id="17" name="Picture 16">
            <a:extLst>
              <a:ext uri="{FF2B5EF4-FFF2-40B4-BE49-F238E27FC236}">
                <a16:creationId xmlns:a16="http://schemas.microsoft.com/office/drawing/2014/main" id="{3D4CE4CF-1263-03A7-4B55-8600032EA48E}"/>
              </a:ext>
            </a:extLst>
          </p:cNvPr>
          <p:cNvPicPr>
            <a:picLocks noChangeAspect="1"/>
          </p:cNvPicPr>
          <p:nvPr/>
        </p:nvPicPr>
        <p:blipFill>
          <a:blip r:embed="rId3"/>
          <a:stretch>
            <a:fillRect/>
          </a:stretch>
        </p:blipFill>
        <p:spPr>
          <a:xfrm>
            <a:off x="803564" y="2417138"/>
            <a:ext cx="2092524" cy="1323589"/>
          </a:xfrm>
          <a:prstGeom prst="rect">
            <a:avLst/>
          </a:prstGeom>
        </p:spPr>
      </p:pic>
      <p:pic>
        <p:nvPicPr>
          <p:cNvPr id="19" name="Picture 18">
            <a:extLst>
              <a:ext uri="{FF2B5EF4-FFF2-40B4-BE49-F238E27FC236}">
                <a16:creationId xmlns:a16="http://schemas.microsoft.com/office/drawing/2014/main" id="{9AC1DAC3-A292-8640-7BED-373606573DA3}"/>
              </a:ext>
            </a:extLst>
          </p:cNvPr>
          <p:cNvPicPr>
            <a:picLocks noChangeAspect="1"/>
          </p:cNvPicPr>
          <p:nvPr/>
        </p:nvPicPr>
        <p:blipFill>
          <a:blip r:embed="rId4"/>
          <a:stretch>
            <a:fillRect/>
          </a:stretch>
        </p:blipFill>
        <p:spPr>
          <a:xfrm>
            <a:off x="3484418" y="2412224"/>
            <a:ext cx="1805187" cy="1326077"/>
          </a:xfrm>
          <a:prstGeom prst="rect">
            <a:avLst/>
          </a:prstGeom>
        </p:spPr>
      </p:pic>
      <p:pic>
        <p:nvPicPr>
          <p:cNvPr id="21" name="Picture 20">
            <a:extLst>
              <a:ext uri="{FF2B5EF4-FFF2-40B4-BE49-F238E27FC236}">
                <a16:creationId xmlns:a16="http://schemas.microsoft.com/office/drawing/2014/main" id="{07CEA720-64C6-83EB-C489-918841CB575D}"/>
              </a:ext>
            </a:extLst>
          </p:cNvPr>
          <p:cNvPicPr>
            <a:picLocks noChangeAspect="1"/>
          </p:cNvPicPr>
          <p:nvPr/>
        </p:nvPicPr>
        <p:blipFill>
          <a:blip r:embed="rId5"/>
          <a:stretch>
            <a:fillRect/>
          </a:stretch>
        </p:blipFill>
        <p:spPr>
          <a:xfrm>
            <a:off x="803563" y="3876281"/>
            <a:ext cx="2092525" cy="1146168"/>
          </a:xfrm>
          <a:prstGeom prst="rect">
            <a:avLst/>
          </a:prstGeom>
        </p:spPr>
      </p:pic>
      <p:pic>
        <p:nvPicPr>
          <p:cNvPr id="23" name="Picture 22">
            <a:extLst>
              <a:ext uri="{FF2B5EF4-FFF2-40B4-BE49-F238E27FC236}">
                <a16:creationId xmlns:a16="http://schemas.microsoft.com/office/drawing/2014/main" id="{AD7299AD-669C-9FD0-2687-703CBD1A2C32}"/>
              </a:ext>
            </a:extLst>
          </p:cNvPr>
          <p:cNvPicPr>
            <a:picLocks noChangeAspect="1"/>
          </p:cNvPicPr>
          <p:nvPr/>
        </p:nvPicPr>
        <p:blipFill>
          <a:blip r:embed="rId6"/>
          <a:stretch>
            <a:fillRect/>
          </a:stretch>
        </p:blipFill>
        <p:spPr>
          <a:xfrm>
            <a:off x="3484418" y="3884206"/>
            <a:ext cx="1805187" cy="1146168"/>
          </a:xfrm>
          <a:prstGeom prst="rect">
            <a:avLst/>
          </a:prstGeom>
        </p:spPr>
      </p:pic>
      <p:sp>
        <p:nvSpPr>
          <p:cNvPr id="10" name="Subtitle 2">
            <a:extLst>
              <a:ext uri="{FF2B5EF4-FFF2-40B4-BE49-F238E27FC236}">
                <a16:creationId xmlns:a16="http://schemas.microsoft.com/office/drawing/2014/main" id="{95417F64-EF19-74A7-CF7A-BCDB0425CCCB}"/>
              </a:ext>
            </a:extLst>
          </p:cNvPr>
          <p:cNvSpPr txBox="1">
            <a:spLocks/>
          </p:cNvSpPr>
          <p:nvPr/>
        </p:nvSpPr>
        <p:spPr>
          <a:xfrm>
            <a:off x="5584014" y="2182091"/>
            <a:ext cx="966060"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FEATURES</a:t>
            </a:r>
          </a:p>
        </p:txBody>
      </p:sp>
      <p:sp>
        <p:nvSpPr>
          <p:cNvPr id="11" name="Subtitle 2">
            <a:extLst>
              <a:ext uri="{FF2B5EF4-FFF2-40B4-BE49-F238E27FC236}">
                <a16:creationId xmlns:a16="http://schemas.microsoft.com/office/drawing/2014/main" id="{ACF96DB1-C8FB-FF1D-743F-F3F6668FA509}"/>
              </a:ext>
            </a:extLst>
          </p:cNvPr>
          <p:cNvSpPr txBox="1">
            <a:spLocks/>
          </p:cNvSpPr>
          <p:nvPr/>
        </p:nvSpPr>
        <p:spPr>
          <a:xfrm>
            <a:off x="5540234" y="2598593"/>
            <a:ext cx="1554879" cy="9126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52 columns</a:t>
            </a:r>
          </a:p>
          <a:p>
            <a:pPr algn="l"/>
            <a:endParaRPr lang="en-SG" b="1" dirty="0"/>
          </a:p>
          <a:p>
            <a:pPr algn="l"/>
            <a:r>
              <a:rPr lang="en-SG" b="1" dirty="0"/>
              <a:t>5498 rows</a:t>
            </a:r>
          </a:p>
        </p:txBody>
      </p:sp>
      <p:sp>
        <p:nvSpPr>
          <p:cNvPr id="12" name="Subtitle 2">
            <a:extLst>
              <a:ext uri="{FF2B5EF4-FFF2-40B4-BE49-F238E27FC236}">
                <a16:creationId xmlns:a16="http://schemas.microsoft.com/office/drawing/2014/main" id="{0FE92CCE-506E-394D-F095-C39379F0D362}"/>
              </a:ext>
            </a:extLst>
          </p:cNvPr>
          <p:cNvSpPr txBox="1">
            <a:spLocks/>
          </p:cNvSpPr>
          <p:nvPr/>
        </p:nvSpPr>
        <p:spPr>
          <a:xfrm>
            <a:off x="7132501" y="2174503"/>
            <a:ext cx="1326933"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DESCRIPTION</a:t>
            </a:r>
          </a:p>
        </p:txBody>
      </p:sp>
      <p:sp>
        <p:nvSpPr>
          <p:cNvPr id="13" name="Subtitle 2">
            <a:extLst>
              <a:ext uri="{FF2B5EF4-FFF2-40B4-BE49-F238E27FC236}">
                <a16:creationId xmlns:a16="http://schemas.microsoft.com/office/drawing/2014/main" id="{65B5D430-D8AB-EFD9-9D68-AC1FEC275004}"/>
              </a:ext>
            </a:extLst>
          </p:cNvPr>
          <p:cNvSpPr txBox="1">
            <a:spLocks/>
          </p:cNvSpPr>
          <p:nvPr/>
        </p:nvSpPr>
        <p:spPr>
          <a:xfrm>
            <a:off x="7296972" y="2579338"/>
            <a:ext cx="1326933"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Posture</a:t>
            </a:r>
          </a:p>
        </p:txBody>
      </p:sp>
      <p:sp>
        <p:nvSpPr>
          <p:cNvPr id="14" name="Subtitle 2">
            <a:extLst>
              <a:ext uri="{FF2B5EF4-FFF2-40B4-BE49-F238E27FC236}">
                <a16:creationId xmlns:a16="http://schemas.microsoft.com/office/drawing/2014/main" id="{FE2B62C4-9C9F-9D9E-E280-6F158117846B}"/>
              </a:ext>
            </a:extLst>
          </p:cNvPr>
          <p:cNvSpPr txBox="1">
            <a:spLocks/>
          </p:cNvSpPr>
          <p:nvPr/>
        </p:nvSpPr>
        <p:spPr>
          <a:xfrm>
            <a:off x="6587496" y="3009694"/>
            <a:ext cx="3366655"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51 coordinates (3 * 17 landmarks)</a:t>
            </a:r>
          </a:p>
        </p:txBody>
      </p:sp>
    </p:spTree>
    <p:extLst>
      <p:ext uri="{BB962C8B-B14F-4D97-AF65-F5344CB8AC3E}">
        <p14:creationId xmlns:p14="http://schemas.microsoft.com/office/powerpoint/2010/main" val="135745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E519-C899-E0D5-A34F-6CFDBB09AA9A}"/>
              </a:ext>
            </a:extLst>
          </p:cNvPr>
          <p:cNvSpPr>
            <a:spLocks noGrp="1"/>
          </p:cNvSpPr>
          <p:nvPr>
            <p:ph type="title"/>
          </p:nvPr>
        </p:nvSpPr>
        <p:spPr>
          <a:xfrm>
            <a:off x="1455835" y="456092"/>
            <a:ext cx="5577900" cy="594300"/>
          </a:xfrm>
        </p:spPr>
        <p:txBody>
          <a:bodyPr/>
          <a:lstStyle/>
          <a:p>
            <a:r>
              <a:rPr lang="en-SG" dirty="0"/>
              <a:t>Tools to Get There</a:t>
            </a:r>
          </a:p>
        </p:txBody>
      </p:sp>
      <p:sp>
        <p:nvSpPr>
          <p:cNvPr id="9" name="Subtitle 2">
            <a:extLst>
              <a:ext uri="{FF2B5EF4-FFF2-40B4-BE49-F238E27FC236}">
                <a16:creationId xmlns:a16="http://schemas.microsoft.com/office/drawing/2014/main" id="{44D0B14C-02DC-A867-F041-74286E2218CC}"/>
              </a:ext>
            </a:extLst>
          </p:cNvPr>
          <p:cNvSpPr txBox="1">
            <a:spLocks/>
          </p:cNvSpPr>
          <p:nvPr/>
        </p:nvSpPr>
        <p:spPr>
          <a:xfrm>
            <a:off x="835029" y="1050392"/>
            <a:ext cx="1762697"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TensorFlow </a:t>
            </a:r>
            <a:r>
              <a:rPr lang="en-SG" b="1" dirty="0" err="1"/>
              <a:t>MoveNet</a:t>
            </a:r>
            <a:endParaRPr lang="en-SG" b="1" dirty="0"/>
          </a:p>
        </p:txBody>
      </p:sp>
      <p:sp>
        <p:nvSpPr>
          <p:cNvPr id="13" name="Subtitle 2">
            <a:extLst>
              <a:ext uri="{FF2B5EF4-FFF2-40B4-BE49-F238E27FC236}">
                <a16:creationId xmlns:a16="http://schemas.microsoft.com/office/drawing/2014/main" id="{57991E03-4315-F19A-6FFE-E2EB6F16F17C}"/>
              </a:ext>
            </a:extLst>
          </p:cNvPr>
          <p:cNvSpPr txBox="1">
            <a:spLocks/>
          </p:cNvSpPr>
          <p:nvPr/>
        </p:nvSpPr>
        <p:spPr>
          <a:xfrm>
            <a:off x="5372393" y="1674007"/>
            <a:ext cx="2919553"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marL="285750" indent="-285750" algn="l">
              <a:buFont typeface="Arial" panose="020B0604020202020204" pitchFamily="34" charset="0"/>
              <a:buChar char="•"/>
            </a:pPr>
            <a:r>
              <a:rPr lang="en-SG" dirty="0"/>
              <a:t>Google Open Source framework from </a:t>
            </a:r>
            <a:r>
              <a:rPr lang="en-SG" dirty="0" err="1"/>
              <a:t>Tensorflow</a:t>
            </a:r>
            <a:endParaRPr lang="en-SG" dirty="0"/>
          </a:p>
          <a:p>
            <a:pPr marL="285750" indent="-285750" algn="l">
              <a:buFont typeface="Arial" panose="020B0604020202020204" pitchFamily="34" charset="0"/>
              <a:buChar char="•"/>
            </a:pPr>
            <a:r>
              <a:rPr lang="en-SG" dirty="0"/>
              <a:t>Latest release in 2021 of Accurate Pose Estimation for media processing library</a:t>
            </a:r>
          </a:p>
          <a:p>
            <a:pPr marL="285750" indent="-285750" algn="l">
              <a:buFont typeface="Arial" panose="020B0604020202020204" pitchFamily="34" charset="0"/>
              <a:buChar char="•"/>
            </a:pPr>
            <a:r>
              <a:rPr lang="en-SG" dirty="0"/>
              <a:t>Good prediction for covered joint areas</a:t>
            </a:r>
          </a:p>
        </p:txBody>
      </p:sp>
      <p:pic>
        <p:nvPicPr>
          <p:cNvPr id="4" name="Picture 3">
            <a:extLst>
              <a:ext uri="{FF2B5EF4-FFF2-40B4-BE49-F238E27FC236}">
                <a16:creationId xmlns:a16="http://schemas.microsoft.com/office/drawing/2014/main" id="{D1B561E0-C719-DC2D-1779-3E4A2B82C01B}"/>
              </a:ext>
            </a:extLst>
          </p:cNvPr>
          <p:cNvPicPr>
            <a:picLocks noChangeAspect="1"/>
          </p:cNvPicPr>
          <p:nvPr/>
        </p:nvPicPr>
        <p:blipFill>
          <a:blip r:embed="rId3"/>
          <a:stretch>
            <a:fillRect/>
          </a:stretch>
        </p:blipFill>
        <p:spPr>
          <a:xfrm>
            <a:off x="835029" y="1644692"/>
            <a:ext cx="3872345" cy="2343209"/>
          </a:xfrm>
          <a:prstGeom prst="rect">
            <a:avLst/>
          </a:prstGeom>
        </p:spPr>
      </p:pic>
    </p:spTree>
    <p:extLst>
      <p:ext uri="{BB962C8B-B14F-4D97-AF65-F5344CB8AC3E}">
        <p14:creationId xmlns:p14="http://schemas.microsoft.com/office/powerpoint/2010/main" val="199052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544710" y="144537"/>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544710" y="1221424"/>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544710" y="2299241"/>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544710" y="3377639"/>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40" name="Google Shape;2140;p37"/>
          <p:cNvSpPr txBox="1">
            <a:spLocks noGrp="1"/>
          </p:cNvSpPr>
          <p:nvPr>
            <p:ph type="subTitle" idx="1"/>
          </p:nvPr>
        </p:nvSpPr>
        <p:spPr>
          <a:xfrm>
            <a:off x="1477270" y="27631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tx1"/>
                </a:solidFill>
              </a:rPr>
              <a:t>Introduction</a:t>
            </a:r>
            <a:endParaRPr dirty="0">
              <a:solidFill>
                <a:schemeClr val="tx1"/>
              </a:solidFill>
            </a:endParaRPr>
          </a:p>
        </p:txBody>
      </p:sp>
      <p:sp>
        <p:nvSpPr>
          <p:cNvPr id="2141" name="Google Shape;2141;p37"/>
          <p:cNvSpPr txBox="1">
            <a:spLocks noGrp="1"/>
          </p:cNvSpPr>
          <p:nvPr>
            <p:ph type="subTitle" idx="3"/>
          </p:nvPr>
        </p:nvSpPr>
        <p:spPr>
          <a:xfrm>
            <a:off x="1483869" y="1287584"/>
            <a:ext cx="3801361"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tx1"/>
                </a:solidFill>
              </a:rPr>
              <a:t>Dataset &amp; Exploratory Data Analysis</a:t>
            </a:r>
            <a:endParaRPr dirty="0">
              <a:solidFill>
                <a:schemeClr val="tx1"/>
              </a:solidFill>
            </a:endParaRPr>
          </a:p>
        </p:txBody>
      </p:sp>
      <p:sp>
        <p:nvSpPr>
          <p:cNvPr id="2143" name="Google Shape;2143;p37"/>
          <p:cNvSpPr txBox="1">
            <a:spLocks noGrp="1"/>
          </p:cNvSpPr>
          <p:nvPr>
            <p:ph type="subTitle" idx="5"/>
          </p:nvPr>
        </p:nvSpPr>
        <p:spPr>
          <a:xfrm>
            <a:off x="1483869" y="2414724"/>
            <a:ext cx="2959001"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tx1"/>
                </a:solidFill>
              </a:rPr>
              <a:t>Modelling &amp; Model Evaluation</a:t>
            </a:r>
            <a:endParaRPr dirty="0">
              <a:solidFill>
                <a:schemeClr val="tx1"/>
              </a:solidFill>
            </a:endParaRPr>
          </a:p>
        </p:txBody>
      </p:sp>
      <p:sp>
        <p:nvSpPr>
          <p:cNvPr id="2145" name="Google Shape;2145;p37"/>
          <p:cNvSpPr txBox="1">
            <a:spLocks noGrp="1"/>
          </p:cNvSpPr>
          <p:nvPr>
            <p:ph type="subTitle" idx="7"/>
          </p:nvPr>
        </p:nvSpPr>
        <p:spPr>
          <a:xfrm>
            <a:off x="1511878" y="345333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tx1"/>
                </a:solidFill>
              </a:rPr>
              <a:t>Live </a:t>
            </a:r>
            <a:r>
              <a:rPr lang="en" dirty="0">
                <a:solidFill>
                  <a:schemeClr val="tx1"/>
                </a:solidFill>
              </a:rPr>
              <a:t>Demo</a:t>
            </a:r>
            <a:endParaRPr dirty="0">
              <a:solidFill>
                <a:schemeClr val="tx1"/>
              </a:solidFill>
            </a:endParaRPr>
          </a:p>
        </p:txBody>
      </p:sp>
      <p:sp>
        <p:nvSpPr>
          <p:cNvPr id="2147" name="Google Shape;2147;p37"/>
          <p:cNvSpPr txBox="1">
            <a:spLocks noGrp="1"/>
          </p:cNvSpPr>
          <p:nvPr>
            <p:ph type="title" idx="9"/>
          </p:nvPr>
        </p:nvSpPr>
        <p:spPr>
          <a:xfrm>
            <a:off x="626879" y="29334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48" name="Google Shape;2148;p37"/>
          <p:cNvSpPr txBox="1">
            <a:spLocks noGrp="1"/>
          </p:cNvSpPr>
          <p:nvPr>
            <p:ph type="title" idx="13"/>
          </p:nvPr>
        </p:nvSpPr>
        <p:spPr>
          <a:xfrm>
            <a:off x="626879" y="137233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626879" y="2451324"/>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626879" y="353031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65" name="Google Shape;2130;p37">
            <a:extLst>
              <a:ext uri="{FF2B5EF4-FFF2-40B4-BE49-F238E27FC236}">
                <a16:creationId xmlns:a16="http://schemas.microsoft.com/office/drawing/2014/main" id="{CBC9F514-4D87-C417-5477-4EECB087F7E1}"/>
              </a:ext>
            </a:extLst>
          </p:cNvPr>
          <p:cNvGrpSpPr/>
          <p:nvPr/>
        </p:nvGrpSpPr>
        <p:grpSpPr>
          <a:xfrm>
            <a:off x="531198" y="4354958"/>
            <a:ext cx="635100" cy="734704"/>
            <a:chOff x="731647" y="3806675"/>
            <a:chExt cx="635100" cy="734704"/>
          </a:xfrm>
        </p:grpSpPr>
        <p:grpSp>
          <p:nvGrpSpPr>
            <p:cNvPr id="266" name="Google Shape;2131;p37">
              <a:extLst>
                <a:ext uri="{FF2B5EF4-FFF2-40B4-BE49-F238E27FC236}">
                  <a16:creationId xmlns:a16="http://schemas.microsoft.com/office/drawing/2014/main" id="{D7DF3F8A-043D-BC41-2CB5-47AB9B86F69A}"/>
                </a:ext>
              </a:extLst>
            </p:cNvPr>
            <p:cNvGrpSpPr/>
            <p:nvPr/>
          </p:nvGrpSpPr>
          <p:grpSpPr>
            <a:xfrm>
              <a:off x="731647" y="3806675"/>
              <a:ext cx="635100" cy="635100"/>
              <a:chOff x="917231" y="3983097"/>
              <a:chExt cx="635100" cy="635100"/>
            </a:xfrm>
          </p:grpSpPr>
          <p:sp>
            <p:nvSpPr>
              <p:cNvPr id="271" name="Google Shape;2132;p37">
                <a:extLst>
                  <a:ext uri="{FF2B5EF4-FFF2-40B4-BE49-F238E27FC236}">
                    <a16:creationId xmlns:a16="http://schemas.microsoft.com/office/drawing/2014/main" id="{99CF74FB-09BB-4796-FEE5-7725833D3030}"/>
                  </a:ext>
                </a:extLst>
              </p:cNvPr>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133;p37">
                <a:extLst>
                  <a:ext uri="{FF2B5EF4-FFF2-40B4-BE49-F238E27FC236}">
                    <a16:creationId xmlns:a16="http://schemas.microsoft.com/office/drawing/2014/main" id="{DB3E350C-742C-64E9-203A-026F132C4D03}"/>
                  </a:ext>
                </a:extLst>
              </p:cNvPr>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134;p37">
              <a:extLst>
                <a:ext uri="{FF2B5EF4-FFF2-40B4-BE49-F238E27FC236}">
                  <a16:creationId xmlns:a16="http://schemas.microsoft.com/office/drawing/2014/main" id="{EDDCC949-3F11-0416-EF14-56BB0554EF07}"/>
                </a:ext>
              </a:extLst>
            </p:cNvPr>
            <p:cNvGrpSpPr/>
            <p:nvPr/>
          </p:nvGrpSpPr>
          <p:grpSpPr>
            <a:xfrm>
              <a:off x="961679" y="4514379"/>
              <a:ext cx="175013" cy="27000"/>
              <a:chOff x="5662375" y="212375"/>
              <a:chExt cx="175013" cy="27000"/>
            </a:xfrm>
          </p:grpSpPr>
          <p:sp>
            <p:nvSpPr>
              <p:cNvPr id="268" name="Google Shape;2135;p37">
                <a:extLst>
                  <a:ext uri="{FF2B5EF4-FFF2-40B4-BE49-F238E27FC236}">
                    <a16:creationId xmlns:a16="http://schemas.microsoft.com/office/drawing/2014/main" id="{BCEC5D45-938C-27D4-4982-D58B922528B1}"/>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136;p37">
                <a:extLst>
                  <a:ext uri="{FF2B5EF4-FFF2-40B4-BE49-F238E27FC236}">
                    <a16:creationId xmlns:a16="http://schemas.microsoft.com/office/drawing/2014/main" id="{4FBAF097-7DD1-C4C0-2332-7E88D51A2A5B}"/>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0" name="Google Shape;2137;p37">
                <a:extLst>
                  <a:ext uri="{FF2B5EF4-FFF2-40B4-BE49-F238E27FC236}">
                    <a16:creationId xmlns:a16="http://schemas.microsoft.com/office/drawing/2014/main" id="{539483A8-ED65-F8B0-9AB9-B6B492EBC0F4}"/>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73" name="Google Shape;2150;p37">
            <a:extLst>
              <a:ext uri="{FF2B5EF4-FFF2-40B4-BE49-F238E27FC236}">
                <a16:creationId xmlns:a16="http://schemas.microsoft.com/office/drawing/2014/main" id="{1981806C-09EF-12EC-3CC2-BE3BC28CE5F5}"/>
              </a:ext>
            </a:extLst>
          </p:cNvPr>
          <p:cNvSpPr txBox="1">
            <a:spLocks/>
          </p:cNvSpPr>
          <p:nvPr/>
        </p:nvSpPr>
        <p:spPr>
          <a:xfrm>
            <a:off x="613367" y="4507635"/>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dirty="0"/>
              <a:t>05</a:t>
            </a:r>
          </a:p>
        </p:txBody>
      </p:sp>
      <p:sp>
        <p:nvSpPr>
          <p:cNvPr id="274" name="Google Shape;2145;p37">
            <a:extLst>
              <a:ext uri="{FF2B5EF4-FFF2-40B4-BE49-F238E27FC236}">
                <a16:creationId xmlns:a16="http://schemas.microsoft.com/office/drawing/2014/main" id="{D633694B-EBE2-D077-EB3E-EB47BC0AF695}"/>
              </a:ext>
            </a:extLst>
          </p:cNvPr>
          <p:cNvSpPr txBox="1">
            <a:spLocks/>
          </p:cNvSpPr>
          <p:nvPr/>
        </p:nvSpPr>
        <p:spPr>
          <a:xfrm>
            <a:off x="1483869" y="4425252"/>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SG" dirty="0">
                <a:solidFill>
                  <a:schemeClr val="tx1"/>
                </a:solidFill>
              </a:rPr>
              <a:t>Conclusions &amp; Next Steps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8ED98-6154-B541-65E6-B2BCD43C0166}"/>
              </a:ext>
            </a:extLst>
          </p:cNvPr>
          <p:cNvSpPr>
            <a:spLocks noGrp="1"/>
          </p:cNvSpPr>
          <p:nvPr>
            <p:ph type="title"/>
          </p:nvPr>
        </p:nvSpPr>
        <p:spPr/>
        <p:txBody>
          <a:bodyPr/>
          <a:lstStyle/>
          <a:p>
            <a:r>
              <a:rPr lang="en-SG" dirty="0"/>
              <a:t>The Difference</a:t>
            </a:r>
          </a:p>
        </p:txBody>
      </p:sp>
      <p:pic>
        <p:nvPicPr>
          <p:cNvPr id="10" name="Picture 9">
            <a:extLst>
              <a:ext uri="{FF2B5EF4-FFF2-40B4-BE49-F238E27FC236}">
                <a16:creationId xmlns:a16="http://schemas.microsoft.com/office/drawing/2014/main" id="{D6FB0682-CE82-25D1-52CB-C57F9CB38671}"/>
              </a:ext>
            </a:extLst>
          </p:cNvPr>
          <p:cNvPicPr>
            <a:picLocks noChangeAspect="1"/>
          </p:cNvPicPr>
          <p:nvPr/>
        </p:nvPicPr>
        <p:blipFill>
          <a:blip r:embed="rId2"/>
          <a:stretch>
            <a:fillRect/>
          </a:stretch>
        </p:blipFill>
        <p:spPr>
          <a:xfrm>
            <a:off x="1167759" y="1662545"/>
            <a:ext cx="2688740" cy="2497282"/>
          </a:xfrm>
          <a:prstGeom prst="rect">
            <a:avLst/>
          </a:prstGeom>
        </p:spPr>
      </p:pic>
      <p:pic>
        <p:nvPicPr>
          <p:cNvPr id="11" name="Picture 10">
            <a:extLst>
              <a:ext uri="{FF2B5EF4-FFF2-40B4-BE49-F238E27FC236}">
                <a16:creationId xmlns:a16="http://schemas.microsoft.com/office/drawing/2014/main" id="{974A3638-A721-5806-3CA8-F7F88B8326C6}"/>
              </a:ext>
            </a:extLst>
          </p:cNvPr>
          <p:cNvPicPr>
            <a:picLocks noChangeAspect="1"/>
          </p:cNvPicPr>
          <p:nvPr/>
        </p:nvPicPr>
        <p:blipFill>
          <a:blip r:embed="rId3"/>
          <a:stretch>
            <a:fillRect/>
          </a:stretch>
        </p:blipFill>
        <p:spPr>
          <a:xfrm>
            <a:off x="4715840" y="1662545"/>
            <a:ext cx="2914037" cy="2497282"/>
          </a:xfrm>
          <a:prstGeom prst="rect">
            <a:avLst/>
          </a:prstGeom>
        </p:spPr>
      </p:pic>
      <p:sp>
        <p:nvSpPr>
          <p:cNvPr id="12" name="Subtitle 2">
            <a:extLst>
              <a:ext uri="{FF2B5EF4-FFF2-40B4-BE49-F238E27FC236}">
                <a16:creationId xmlns:a16="http://schemas.microsoft.com/office/drawing/2014/main" id="{79266760-0BA9-5132-EF1D-68877E2CA73B}"/>
              </a:ext>
            </a:extLst>
          </p:cNvPr>
          <p:cNvSpPr txBox="1">
            <a:spLocks/>
          </p:cNvSpPr>
          <p:nvPr/>
        </p:nvSpPr>
        <p:spPr>
          <a:xfrm>
            <a:off x="1978250" y="1265298"/>
            <a:ext cx="965841"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err="1"/>
              <a:t>MediaPipe</a:t>
            </a:r>
            <a:endParaRPr lang="en-SG" b="1" dirty="0"/>
          </a:p>
        </p:txBody>
      </p:sp>
      <p:sp>
        <p:nvSpPr>
          <p:cNvPr id="13" name="Subtitle 2">
            <a:extLst>
              <a:ext uri="{FF2B5EF4-FFF2-40B4-BE49-F238E27FC236}">
                <a16:creationId xmlns:a16="http://schemas.microsoft.com/office/drawing/2014/main" id="{38115CCC-0A42-E340-2B95-5CF48A744E9D}"/>
              </a:ext>
            </a:extLst>
          </p:cNvPr>
          <p:cNvSpPr txBox="1">
            <a:spLocks/>
          </p:cNvSpPr>
          <p:nvPr/>
        </p:nvSpPr>
        <p:spPr>
          <a:xfrm>
            <a:off x="5259781" y="1265297"/>
            <a:ext cx="1826154"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err="1"/>
              <a:t>Tensorflow</a:t>
            </a:r>
            <a:r>
              <a:rPr lang="en-SG" b="1" dirty="0"/>
              <a:t> </a:t>
            </a:r>
            <a:r>
              <a:rPr lang="en-SG" b="1" dirty="0" err="1"/>
              <a:t>Movenet</a:t>
            </a:r>
            <a:endParaRPr lang="en-SG" b="1" dirty="0"/>
          </a:p>
        </p:txBody>
      </p:sp>
      <p:sp>
        <p:nvSpPr>
          <p:cNvPr id="14" name="TextBox 13">
            <a:extLst>
              <a:ext uri="{FF2B5EF4-FFF2-40B4-BE49-F238E27FC236}">
                <a16:creationId xmlns:a16="http://schemas.microsoft.com/office/drawing/2014/main" id="{18C9E7F8-341E-692C-1018-0039330ADC18}"/>
              </a:ext>
            </a:extLst>
          </p:cNvPr>
          <p:cNvSpPr txBox="1"/>
          <p:nvPr/>
        </p:nvSpPr>
        <p:spPr>
          <a:xfrm>
            <a:off x="1621231" y="4366524"/>
            <a:ext cx="6189218" cy="523220"/>
          </a:xfrm>
          <a:prstGeom prst="rect">
            <a:avLst/>
          </a:prstGeom>
          <a:noFill/>
        </p:spPr>
        <p:txBody>
          <a:bodyPr wrap="square" rtlCol="0">
            <a:spAutoFit/>
          </a:bodyPr>
          <a:lstStyle/>
          <a:p>
            <a:r>
              <a:rPr lang="en-SG" dirty="0" err="1">
                <a:latin typeface="Barlow Semi Condensed" panose="00000506000000000000" pitchFamily="2" charset="0"/>
              </a:rPr>
              <a:t>MediaPipe</a:t>
            </a:r>
            <a:r>
              <a:rPr lang="en-SG" dirty="0">
                <a:latin typeface="Barlow Semi Condensed" panose="00000506000000000000" pitchFamily="2" charset="0"/>
              </a:rPr>
              <a:t> requires an initial pose alignment and dataset to where either the whole person is visible or where hips and shoulders </a:t>
            </a:r>
            <a:r>
              <a:rPr lang="en-SG" dirty="0" err="1">
                <a:latin typeface="Barlow Semi Condensed" panose="00000506000000000000" pitchFamily="2" charset="0"/>
              </a:rPr>
              <a:t>keypoints</a:t>
            </a:r>
            <a:r>
              <a:rPr lang="en-SG" dirty="0">
                <a:latin typeface="Barlow Semi Condensed" panose="00000506000000000000" pitchFamily="2" charset="0"/>
              </a:rPr>
              <a:t> can be confidently annotated.</a:t>
            </a:r>
          </a:p>
        </p:txBody>
      </p:sp>
    </p:spTree>
    <p:extLst>
      <p:ext uri="{BB962C8B-B14F-4D97-AF65-F5344CB8AC3E}">
        <p14:creationId xmlns:p14="http://schemas.microsoft.com/office/powerpoint/2010/main" val="206257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FD63-1F5D-9B70-67F5-C83ECE9FC5E2}"/>
              </a:ext>
            </a:extLst>
          </p:cNvPr>
          <p:cNvSpPr>
            <a:spLocks noGrp="1"/>
          </p:cNvSpPr>
          <p:nvPr>
            <p:ph type="title"/>
          </p:nvPr>
        </p:nvSpPr>
        <p:spPr/>
        <p:txBody>
          <a:bodyPr/>
          <a:lstStyle/>
          <a:p>
            <a:r>
              <a:rPr lang="en-SG" dirty="0"/>
              <a:t>Feature Engineering</a:t>
            </a:r>
          </a:p>
        </p:txBody>
      </p:sp>
      <p:sp>
        <p:nvSpPr>
          <p:cNvPr id="9" name="Subtitle 2">
            <a:extLst>
              <a:ext uri="{FF2B5EF4-FFF2-40B4-BE49-F238E27FC236}">
                <a16:creationId xmlns:a16="http://schemas.microsoft.com/office/drawing/2014/main" id="{90016A11-C420-54A8-CB98-8DDC2DBCF49B}"/>
              </a:ext>
            </a:extLst>
          </p:cNvPr>
          <p:cNvSpPr txBox="1">
            <a:spLocks/>
          </p:cNvSpPr>
          <p:nvPr/>
        </p:nvSpPr>
        <p:spPr>
          <a:xfrm>
            <a:off x="729774" y="990260"/>
            <a:ext cx="3168934"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u="sng" dirty="0"/>
              <a:t>Neck Inclination</a:t>
            </a:r>
          </a:p>
          <a:p>
            <a:pPr marL="285750" indent="-285750" algn="l">
              <a:buFont typeface="Arial" panose="020B0604020202020204" pitchFamily="34" charset="0"/>
              <a:buChar char="•"/>
            </a:pPr>
            <a:r>
              <a:rPr lang="en-SG" dirty="0"/>
              <a:t>When people hunched, neck inclination angle is larger</a:t>
            </a:r>
          </a:p>
          <a:p>
            <a:pPr marL="285750" indent="-285750" algn="l">
              <a:buFont typeface="Arial" panose="020B0604020202020204" pitchFamily="34" charset="0"/>
              <a:buChar char="•"/>
            </a:pPr>
            <a:r>
              <a:rPr lang="en-SG" dirty="0"/>
              <a:t>Measured by using cross product of 2 vectors between shoulder (P1), ear (P2) and imaginary point (P3)</a:t>
            </a:r>
          </a:p>
        </p:txBody>
      </p:sp>
      <p:pic>
        <p:nvPicPr>
          <p:cNvPr id="11" name="Picture 10">
            <a:extLst>
              <a:ext uri="{FF2B5EF4-FFF2-40B4-BE49-F238E27FC236}">
                <a16:creationId xmlns:a16="http://schemas.microsoft.com/office/drawing/2014/main" id="{EEC33467-AE8D-9A5F-7A72-08CC2492C10D}"/>
              </a:ext>
            </a:extLst>
          </p:cNvPr>
          <p:cNvPicPr>
            <a:picLocks noChangeAspect="1"/>
          </p:cNvPicPr>
          <p:nvPr/>
        </p:nvPicPr>
        <p:blipFill>
          <a:blip r:embed="rId2"/>
          <a:stretch>
            <a:fillRect/>
          </a:stretch>
        </p:blipFill>
        <p:spPr>
          <a:xfrm>
            <a:off x="4508022" y="1447639"/>
            <a:ext cx="1590675" cy="2295525"/>
          </a:xfrm>
          <a:prstGeom prst="rect">
            <a:avLst/>
          </a:prstGeom>
        </p:spPr>
      </p:pic>
      <p:pic>
        <p:nvPicPr>
          <p:cNvPr id="13" name="Picture 12">
            <a:extLst>
              <a:ext uri="{FF2B5EF4-FFF2-40B4-BE49-F238E27FC236}">
                <a16:creationId xmlns:a16="http://schemas.microsoft.com/office/drawing/2014/main" id="{76D65400-2A85-99D6-79D2-CD4BDEEA3C04}"/>
              </a:ext>
            </a:extLst>
          </p:cNvPr>
          <p:cNvPicPr>
            <a:picLocks noChangeAspect="1"/>
          </p:cNvPicPr>
          <p:nvPr/>
        </p:nvPicPr>
        <p:blipFill>
          <a:blip r:embed="rId3"/>
          <a:stretch>
            <a:fillRect/>
          </a:stretch>
        </p:blipFill>
        <p:spPr>
          <a:xfrm>
            <a:off x="6276111" y="1419931"/>
            <a:ext cx="1543050" cy="2228850"/>
          </a:xfrm>
          <a:prstGeom prst="rect">
            <a:avLst/>
          </a:prstGeom>
        </p:spPr>
      </p:pic>
      <p:cxnSp>
        <p:nvCxnSpPr>
          <p:cNvPr id="15" name="Straight Arrow Connector 14">
            <a:extLst>
              <a:ext uri="{FF2B5EF4-FFF2-40B4-BE49-F238E27FC236}">
                <a16:creationId xmlns:a16="http://schemas.microsoft.com/office/drawing/2014/main" id="{797B016D-4BF4-84EF-39AD-857130D5582C}"/>
              </a:ext>
            </a:extLst>
          </p:cNvPr>
          <p:cNvCxnSpPr>
            <a:cxnSpLocks/>
          </p:cNvCxnSpPr>
          <p:nvPr/>
        </p:nvCxnSpPr>
        <p:spPr>
          <a:xfrm>
            <a:off x="4786745" y="1376099"/>
            <a:ext cx="0" cy="67194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AD4A455-2288-9A7A-9662-C9EC1884F506}"/>
              </a:ext>
            </a:extLst>
          </p:cNvPr>
          <p:cNvCxnSpPr>
            <a:cxnSpLocks/>
          </p:cNvCxnSpPr>
          <p:nvPr/>
        </p:nvCxnSpPr>
        <p:spPr>
          <a:xfrm>
            <a:off x="6489125" y="1419930"/>
            <a:ext cx="0" cy="55900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422DB3A-555B-315F-3808-C3CE34077724}"/>
              </a:ext>
            </a:extLst>
          </p:cNvPr>
          <p:cNvCxnSpPr>
            <a:cxnSpLocks/>
          </p:cNvCxnSpPr>
          <p:nvPr/>
        </p:nvCxnSpPr>
        <p:spPr>
          <a:xfrm flipH="1">
            <a:off x="6534249" y="1559672"/>
            <a:ext cx="458930" cy="419261"/>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D4AE2F-E31B-D9CD-9DC1-C628A0B328A7}"/>
              </a:ext>
            </a:extLst>
          </p:cNvPr>
          <p:cNvSpPr txBox="1"/>
          <p:nvPr/>
        </p:nvSpPr>
        <p:spPr>
          <a:xfrm>
            <a:off x="6179546" y="1852916"/>
            <a:ext cx="332142" cy="307777"/>
          </a:xfrm>
          <a:prstGeom prst="rect">
            <a:avLst/>
          </a:prstGeom>
          <a:noFill/>
        </p:spPr>
        <p:txBody>
          <a:bodyPr wrap="none" rtlCol="0">
            <a:spAutoFit/>
          </a:bodyPr>
          <a:lstStyle/>
          <a:p>
            <a:r>
              <a:rPr lang="en-SG" dirty="0">
                <a:latin typeface="Barlow Semi Condensed" panose="00000506000000000000" pitchFamily="2" charset="0"/>
              </a:rPr>
              <a:t>P1</a:t>
            </a:r>
          </a:p>
        </p:txBody>
      </p:sp>
      <p:sp>
        <p:nvSpPr>
          <p:cNvPr id="16" name="TextBox 15">
            <a:extLst>
              <a:ext uri="{FF2B5EF4-FFF2-40B4-BE49-F238E27FC236}">
                <a16:creationId xmlns:a16="http://schemas.microsoft.com/office/drawing/2014/main" id="{9B70E1FE-A0E1-D49C-71A2-E33BA5442AA2}"/>
              </a:ext>
            </a:extLst>
          </p:cNvPr>
          <p:cNvSpPr txBox="1"/>
          <p:nvPr/>
        </p:nvSpPr>
        <p:spPr>
          <a:xfrm>
            <a:off x="6932632" y="1335913"/>
            <a:ext cx="362600" cy="307777"/>
          </a:xfrm>
          <a:prstGeom prst="rect">
            <a:avLst/>
          </a:prstGeom>
          <a:noFill/>
        </p:spPr>
        <p:txBody>
          <a:bodyPr wrap="none" rtlCol="0">
            <a:spAutoFit/>
          </a:bodyPr>
          <a:lstStyle/>
          <a:p>
            <a:r>
              <a:rPr lang="en-SG" dirty="0">
                <a:latin typeface="Barlow Semi Condensed" panose="00000506000000000000" pitchFamily="2" charset="0"/>
              </a:rPr>
              <a:t>P2</a:t>
            </a:r>
          </a:p>
        </p:txBody>
      </p:sp>
      <p:sp>
        <p:nvSpPr>
          <p:cNvPr id="18" name="TextBox 17">
            <a:extLst>
              <a:ext uri="{FF2B5EF4-FFF2-40B4-BE49-F238E27FC236}">
                <a16:creationId xmlns:a16="http://schemas.microsoft.com/office/drawing/2014/main" id="{7D7DD545-CA50-82F3-FCC7-9CD9D84A0805}"/>
              </a:ext>
            </a:extLst>
          </p:cNvPr>
          <p:cNvSpPr txBox="1"/>
          <p:nvPr/>
        </p:nvSpPr>
        <p:spPr>
          <a:xfrm>
            <a:off x="6179603" y="1188884"/>
            <a:ext cx="360996" cy="307777"/>
          </a:xfrm>
          <a:prstGeom prst="rect">
            <a:avLst/>
          </a:prstGeom>
          <a:noFill/>
        </p:spPr>
        <p:txBody>
          <a:bodyPr wrap="none" rtlCol="0">
            <a:spAutoFit/>
          </a:bodyPr>
          <a:lstStyle/>
          <a:p>
            <a:r>
              <a:rPr lang="en-SG" dirty="0">
                <a:latin typeface="Barlow Semi Condensed" panose="00000506000000000000" pitchFamily="2" charset="0"/>
              </a:rPr>
              <a:t>P3</a:t>
            </a:r>
          </a:p>
        </p:txBody>
      </p:sp>
      <p:pic>
        <p:nvPicPr>
          <p:cNvPr id="19" name="Picture 18">
            <a:extLst>
              <a:ext uri="{FF2B5EF4-FFF2-40B4-BE49-F238E27FC236}">
                <a16:creationId xmlns:a16="http://schemas.microsoft.com/office/drawing/2014/main" id="{1821FC63-8444-03BF-8D94-6C6B54B739AC}"/>
              </a:ext>
            </a:extLst>
          </p:cNvPr>
          <p:cNvPicPr>
            <a:picLocks noChangeAspect="1"/>
          </p:cNvPicPr>
          <p:nvPr/>
        </p:nvPicPr>
        <p:blipFill>
          <a:blip r:embed="rId4"/>
          <a:stretch>
            <a:fillRect/>
          </a:stretch>
        </p:blipFill>
        <p:spPr>
          <a:xfrm>
            <a:off x="6522471" y="1580679"/>
            <a:ext cx="171450" cy="257175"/>
          </a:xfrm>
          <a:prstGeom prst="rect">
            <a:avLst/>
          </a:prstGeom>
        </p:spPr>
      </p:pic>
      <p:sp>
        <p:nvSpPr>
          <p:cNvPr id="20" name="Subtitle 2">
            <a:extLst>
              <a:ext uri="{FF2B5EF4-FFF2-40B4-BE49-F238E27FC236}">
                <a16:creationId xmlns:a16="http://schemas.microsoft.com/office/drawing/2014/main" id="{A3F0D4AE-0BE6-5225-5D74-275E779061AF}"/>
              </a:ext>
            </a:extLst>
          </p:cNvPr>
          <p:cNvSpPr txBox="1">
            <a:spLocks/>
          </p:cNvSpPr>
          <p:nvPr/>
        </p:nvSpPr>
        <p:spPr>
          <a:xfrm>
            <a:off x="729774" y="2534356"/>
            <a:ext cx="3168934" cy="397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u="sng" dirty="0"/>
              <a:t>Left Hip Angle, Left Bicep Angle, Right Hip Angle, Right Bicep Angle</a:t>
            </a:r>
          </a:p>
          <a:p>
            <a:pPr marL="285750" indent="-285750" algn="l">
              <a:buFont typeface="Arial" panose="020B0604020202020204" pitchFamily="34" charset="0"/>
              <a:buChar char="•"/>
            </a:pPr>
            <a:r>
              <a:rPr lang="en-SG" dirty="0"/>
              <a:t>Key angles for determining posture differences</a:t>
            </a:r>
          </a:p>
          <a:p>
            <a:pPr marL="285750" indent="-285750" algn="l">
              <a:buFont typeface="Arial" panose="020B0604020202020204" pitchFamily="34" charset="0"/>
              <a:buChar char="•"/>
            </a:pPr>
            <a:endParaRPr lang="en-SG" dirty="0"/>
          </a:p>
        </p:txBody>
      </p:sp>
    </p:spTree>
    <p:extLst>
      <p:ext uri="{BB962C8B-B14F-4D97-AF65-F5344CB8AC3E}">
        <p14:creationId xmlns:p14="http://schemas.microsoft.com/office/powerpoint/2010/main" val="753339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E519-C899-E0D5-A34F-6CFDBB09AA9A}"/>
              </a:ext>
            </a:extLst>
          </p:cNvPr>
          <p:cNvSpPr>
            <a:spLocks noGrp="1"/>
          </p:cNvSpPr>
          <p:nvPr>
            <p:ph type="title"/>
          </p:nvPr>
        </p:nvSpPr>
        <p:spPr>
          <a:xfrm>
            <a:off x="1455835" y="456092"/>
            <a:ext cx="5577900" cy="594300"/>
          </a:xfrm>
        </p:spPr>
        <p:txBody>
          <a:bodyPr/>
          <a:lstStyle/>
          <a:p>
            <a:r>
              <a:rPr lang="en-SG" dirty="0"/>
              <a:t>The </a:t>
            </a:r>
            <a:r>
              <a:rPr lang="en-SG" dirty="0" err="1"/>
              <a:t>Sidecam</a:t>
            </a:r>
            <a:r>
              <a:rPr lang="en-SG" dirty="0"/>
              <a:t> Dataset</a:t>
            </a:r>
          </a:p>
        </p:txBody>
      </p:sp>
      <p:pic>
        <p:nvPicPr>
          <p:cNvPr id="5" name="Picture 4">
            <a:extLst>
              <a:ext uri="{FF2B5EF4-FFF2-40B4-BE49-F238E27FC236}">
                <a16:creationId xmlns:a16="http://schemas.microsoft.com/office/drawing/2014/main" id="{88AD8B5E-FD69-2690-81CE-288963203BDA}"/>
              </a:ext>
            </a:extLst>
          </p:cNvPr>
          <p:cNvPicPr>
            <a:picLocks noChangeAspect="1"/>
          </p:cNvPicPr>
          <p:nvPr/>
        </p:nvPicPr>
        <p:blipFill>
          <a:blip r:embed="rId2"/>
          <a:stretch>
            <a:fillRect/>
          </a:stretch>
        </p:blipFill>
        <p:spPr>
          <a:xfrm>
            <a:off x="4075066" y="1240575"/>
            <a:ext cx="3151910" cy="2092935"/>
          </a:xfrm>
          <a:prstGeom prst="rect">
            <a:avLst/>
          </a:prstGeom>
        </p:spPr>
      </p:pic>
      <p:pic>
        <p:nvPicPr>
          <p:cNvPr id="13" name="Picture 12">
            <a:extLst>
              <a:ext uri="{FF2B5EF4-FFF2-40B4-BE49-F238E27FC236}">
                <a16:creationId xmlns:a16="http://schemas.microsoft.com/office/drawing/2014/main" id="{139B005B-564A-5637-69B8-B2BC70551DA9}"/>
              </a:ext>
            </a:extLst>
          </p:cNvPr>
          <p:cNvPicPr>
            <a:picLocks noChangeAspect="1"/>
          </p:cNvPicPr>
          <p:nvPr/>
        </p:nvPicPr>
        <p:blipFill>
          <a:blip r:embed="rId3"/>
          <a:stretch>
            <a:fillRect/>
          </a:stretch>
        </p:blipFill>
        <p:spPr>
          <a:xfrm>
            <a:off x="609600" y="3825283"/>
            <a:ext cx="8340436" cy="1120790"/>
          </a:xfrm>
          <a:prstGeom prst="rect">
            <a:avLst/>
          </a:prstGeom>
        </p:spPr>
      </p:pic>
      <p:sp>
        <p:nvSpPr>
          <p:cNvPr id="19" name="TextBox 18">
            <a:extLst>
              <a:ext uri="{FF2B5EF4-FFF2-40B4-BE49-F238E27FC236}">
                <a16:creationId xmlns:a16="http://schemas.microsoft.com/office/drawing/2014/main" id="{C3C6076E-8A9D-CD5F-089A-AC5E84404B45}"/>
              </a:ext>
            </a:extLst>
          </p:cNvPr>
          <p:cNvSpPr txBox="1"/>
          <p:nvPr/>
        </p:nvSpPr>
        <p:spPr>
          <a:xfrm>
            <a:off x="685799" y="1917710"/>
            <a:ext cx="3221183" cy="738664"/>
          </a:xfrm>
          <a:prstGeom prst="rect">
            <a:avLst/>
          </a:prstGeom>
          <a:noFill/>
        </p:spPr>
        <p:txBody>
          <a:bodyPr wrap="square" rtlCol="0">
            <a:spAutoFit/>
          </a:bodyPr>
          <a:lstStyle/>
          <a:p>
            <a:r>
              <a:rPr lang="en-SG" b="1" dirty="0">
                <a:latin typeface="Barlow Semi Condensed" panose="00000506000000000000" pitchFamily="2" charset="0"/>
              </a:rPr>
              <a:t>X1</a:t>
            </a:r>
            <a:r>
              <a:rPr lang="en-SG" dirty="0">
                <a:latin typeface="Barlow Semi Condensed" panose="00000506000000000000" pitchFamily="2" charset="0"/>
              </a:rPr>
              <a:t>: x-coordinate of nose</a:t>
            </a:r>
          </a:p>
          <a:p>
            <a:r>
              <a:rPr lang="en-SG" b="1" dirty="0">
                <a:latin typeface="Barlow Semi Condensed" panose="00000506000000000000" pitchFamily="2" charset="0"/>
              </a:rPr>
              <a:t>Y1</a:t>
            </a:r>
            <a:r>
              <a:rPr lang="en-SG" dirty="0">
                <a:latin typeface="Barlow Semi Condensed" panose="00000506000000000000" pitchFamily="2" charset="0"/>
              </a:rPr>
              <a:t>: y-coordinate of nose</a:t>
            </a:r>
          </a:p>
          <a:p>
            <a:r>
              <a:rPr lang="en-SG" b="1" dirty="0">
                <a:latin typeface="Barlow Semi Condensed" panose="00000506000000000000" pitchFamily="2" charset="0"/>
              </a:rPr>
              <a:t>S1</a:t>
            </a:r>
            <a:r>
              <a:rPr lang="en-SG" dirty="0">
                <a:latin typeface="Barlow Semi Condensed" panose="00000506000000000000" pitchFamily="2" charset="0"/>
              </a:rPr>
              <a:t>: Confidence score of nose in the frame</a:t>
            </a:r>
          </a:p>
        </p:txBody>
      </p:sp>
    </p:spTree>
    <p:extLst>
      <p:ext uri="{BB962C8B-B14F-4D97-AF65-F5344CB8AC3E}">
        <p14:creationId xmlns:p14="http://schemas.microsoft.com/office/powerpoint/2010/main" val="1027108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CF6CA-A867-BF01-1BAB-262B4C070877}"/>
              </a:ext>
            </a:extLst>
          </p:cNvPr>
          <p:cNvSpPr>
            <a:spLocks noGrp="1"/>
          </p:cNvSpPr>
          <p:nvPr>
            <p:ph type="title"/>
          </p:nvPr>
        </p:nvSpPr>
        <p:spPr/>
        <p:txBody>
          <a:bodyPr/>
          <a:lstStyle/>
          <a:p>
            <a:r>
              <a:rPr lang="en-SG" dirty="0"/>
              <a:t>Eye closeness to screen distribution (Webcam)</a:t>
            </a:r>
          </a:p>
        </p:txBody>
      </p:sp>
      <p:pic>
        <p:nvPicPr>
          <p:cNvPr id="10" name="Picture 9">
            <a:extLst>
              <a:ext uri="{FF2B5EF4-FFF2-40B4-BE49-F238E27FC236}">
                <a16:creationId xmlns:a16="http://schemas.microsoft.com/office/drawing/2014/main" id="{48598719-34EC-A738-E720-1FD95E8A19AC}"/>
              </a:ext>
            </a:extLst>
          </p:cNvPr>
          <p:cNvPicPr>
            <a:picLocks noChangeAspect="1"/>
          </p:cNvPicPr>
          <p:nvPr/>
        </p:nvPicPr>
        <p:blipFill>
          <a:blip r:embed="rId2"/>
          <a:stretch>
            <a:fillRect/>
          </a:stretch>
        </p:blipFill>
        <p:spPr>
          <a:xfrm>
            <a:off x="720435" y="1410725"/>
            <a:ext cx="4345910" cy="2709978"/>
          </a:xfrm>
          <a:prstGeom prst="rect">
            <a:avLst/>
          </a:prstGeom>
        </p:spPr>
      </p:pic>
      <p:sp>
        <p:nvSpPr>
          <p:cNvPr id="11" name="TextBox 10">
            <a:extLst>
              <a:ext uri="{FF2B5EF4-FFF2-40B4-BE49-F238E27FC236}">
                <a16:creationId xmlns:a16="http://schemas.microsoft.com/office/drawing/2014/main" id="{58738A7C-74FD-9AB3-CE4F-841E3C8FB433}"/>
              </a:ext>
            </a:extLst>
          </p:cNvPr>
          <p:cNvSpPr txBox="1"/>
          <p:nvPr/>
        </p:nvSpPr>
        <p:spPr>
          <a:xfrm>
            <a:off x="3153642" y="1410725"/>
            <a:ext cx="1912703" cy="1169551"/>
          </a:xfrm>
          <a:prstGeom prst="rect">
            <a:avLst/>
          </a:prstGeom>
          <a:noFill/>
        </p:spPr>
        <p:txBody>
          <a:bodyPr wrap="none" rtlCol="0">
            <a:spAutoFit/>
          </a:bodyPr>
          <a:lstStyle/>
          <a:p>
            <a:r>
              <a:rPr lang="en-SG" dirty="0">
                <a:solidFill>
                  <a:schemeClr val="accent1">
                    <a:lumMod val="50000"/>
                  </a:schemeClr>
                </a:solidFill>
                <a:latin typeface="Barlow Semi Condensed" panose="00000506000000000000" pitchFamily="2" charset="0"/>
              </a:rPr>
              <a:t>Straight</a:t>
            </a:r>
          </a:p>
          <a:p>
            <a:r>
              <a:rPr lang="en-SG" dirty="0">
                <a:solidFill>
                  <a:srgbClr val="92D050"/>
                </a:solidFill>
                <a:latin typeface="Barlow Semi Condensed" panose="00000506000000000000" pitchFamily="2" charset="0"/>
              </a:rPr>
              <a:t>Slouch</a:t>
            </a:r>
          </a:p>
          <a:p>
            <a:r>
              <a:rPr lang="en-SG" dirty="0" err="1">
                <a:solidFill>
                  <a:srgbClr val="FF0000"/>
                </a:solidFill>
                <a:latin typeface="Barlow Semi Condensed" panose="00000506000000000000" pitchFamily="2" charset="0"/>
              </a:rPr>
              <a:t>Slouched_roundshoulder</a:t>
            </a:r>
            <a:endParaRPr lang="en-SG" dirty="0">
              <a:solidFill>
                <a:srgbClr val="FF0000"/>
              </a:solidFill>
              <a:latin typeface="Barlow Semi Condensed" panose="00000506000000000000" pitchFamily="2" charset="0"/>
            </a:endParaRPr>
          </a:p>
          <a:p>
            <a:r>
              <a:rPr lang="en-SG" dirty="0">
                <a:solidFill>
                  <a:srgbClr val="C00000"/>
                </a:solidFill>
                <a:latin typeface="Barlow Semi Condensed" panose="00000506000000000000" pitchFamily="2" charset="0"/>
              </a:rPr>
              <a:t>Uneven Shoulder</a:t>
            </a:r>
          </a:p>
          <a:p>
            <a:r>
              <a:rPr lang="en-SG" dirty="0" err="1">
                <a:solidFill>
                  <a:srgbClr val="FFC000"/>
                </a:solidFill>
                <a:latin typeface="Barlow Semi Condensed" panose="00000506000000000000" pitchFamily="2" charset="0"/>
              </a:rPr>
              <a:t>Lieback</a:t>
            </a:r>
            <a:endParaRPr lang="en-SG" dirty="0">
              <a:solidFill>
                <a:srgbClr val="FFC000"/>
              </a:solidFill>
              <a:latin typeface="Barlow Semi Condensed" panose="00000506000000000000" pitchFamily="2" charset="0"/>
            </a:endParaRPr>
          </a:p>
        </p:txBody>
      </p:sp>
      <p:sp>
        <p:nvSpPr>
          <p:cNvPr id="12" name="TextBox 11">
            <a:extLst>
              <a:ext uri="{FF2B5EF4-FFF2-40B4-BE49-F238E27FC236}">
                <a16:creationId xmlns:a16="http://schemas.microsoft.com/office/drawing/2014/main" id="{E6D9D1CD-3FCC-F680-38F5-1266F23E97EA}"/>
              </a:ext>
            </a:extLst>
          </p:cNvPr>
          <p:cNvSpPr txBox="1"/>
          <p:nvPr/>
        </p:nvSpPr>
        <p:spPr>
          <a:xfrm>
            <a:off x="4726911" y="2096305"/>
            <a:ext cx="4502244" cy="2492990"/>
          </a:xfrm>
          <a:prstGeom prst="rect">
            <a:avLst/>
          </a:prstGeom>
          <a:noFill/>
        </p:spPr>
        <p:txBody>
          <a:bodyPr wrap="square" rtlCol="0">
            <a:spAutoFit/>
          </a:bodyPr>
          <a:lstStyle/>
          <a:p>
            <a:pPr marL="285750" indent="-285750">
              <a:buFontTx/>
              <a:buChar char="-"/>
            </a:pPr>
            <a:r>
              <a:rPr lang="en-US" sz="1300" dirty="0">
                <a:latin typeface="Barlow Semi Condensed" panose="00000506000000000000" pitchFamily="2" charset="0"/>
              </a:rPr>
              <a:t>Eye Distance to Webcam distribution differs from each posture</a:t>
            </a:r>
          </a:p>
          <a:p>
            <a:pPr marL="285750" indent="-285750">
              <a:buFontTx/>
              <a:buChar char="-"/>
            </a:pPr>
            <a:endParaRPr lang="en-US" sz="1300" dirty="0">
              <a:latin typeface="Barlow Semi Condensed" panose="00000506000000000000" pitchFamily="2" charset="0"/>
            </a:endParaRPr>
          </a:p>
          <a:p>
            <a:pPr marL="285750" indent="-285750">
              <a:buFontTx/>
              <a:buChar char="-"/>
            </a:pPr>
            <a:r>
              <a:rPr lang="en-US" sz="1300" dirty="0">
                <a:latin typeface="Barlow Semi Condensed" panose="00000506000000000000" pitchFamily="2" charset="0"/>
              </a:rPr>
              <a:t>For straight posture, data is more distributed around 50cm which is the average human hand length. Thus, this is the correct sitting posture distance</a:t>
            </a:r>
          </a:p>
          <a:p>
            <a:pPr marL="285750" indent="-285750">
              <a:buFontTx/>
              <a:buChar char="-"/>
            </a:pPr>
            <a:endParaRPr lang="en-US" sz="1300" dirty="0">
              <a:latin typeface="Barlow Semi Condensed" panose="00000506000000000000" pitchFamily="2" charset="0"/>
            </a:endParaRPr>
          </a:p>
          <a:p>
            <a:pPr marL="285750" indent="-285750">
              <a:buFontTx/>
              <a:buChar char="-"/>
            </a:pPr>
            <a:r>
              <a:rPr lang="en-US" sz="1300" dirty="0">
                <a:latin typeface="Barlow Semi Condensed" panose="00000506000000000000" pitchFamily="2" charset="0"/>
              </a:rPr>
              <a:t>For slouch, </a:t>
            </a:r>
            <a:r>
              <a:rPr lang="en-US" sz="1300" dirty="0" err="1">
                <a:latin typeface="Barlow Semi Condensed" panose="00000506000000000000" pitchFamily="2" charset="0"/>
              </a:rPr>
              <a:t>slouch_roundshoulder</a:t>
            </a:r>
            <a:r>
              <a:rPr lang="en-US" sz="1300" dirty="0">
                <a:latin typeface="Barlow Semi Condensed" panose="00000506000000000000" pitchFamily="2" charset="0"/>
              </a:rPr>
              <a:t> and </a:t>
            </a:r>
            <a:r>
              <a:rPr lang="en-US" sz="1300" dirty="0" err="1">
                <a:latin typeface="Barlow Semi Condensed" panose="00000506000000000000" pitchFamily="2" charset="0"/>
              </a:rPr>
              <a:t>uneven_shoulder</a:t>
            </a:r>
            <a:r>
              <a:rPr lang="en-US" sz="1300" dirty="0">
                <a:latin typeface="Barlow Semi Condensed" panose="00000506000000000000" pitchFamily="2" charset="0"/>
              </a:rPr>
              <a:t>, data centers around a closer distance to webcam</a:t>
            </a:r>
          </a:p>
          <a:p>
            <a:pPr marL="285750" indent="-285750">
              <a:buFontTx/>
              <a:buChar char="-"/>
            </a:pPr>
            <a:endParaRPr lang="en-US" sz="1300" dirty="0">
              <a:latin typeface="Barlow Semi Condensed" panose="00000506000000000000" pitchFamily="2" charset="0"/>
            </a:endParaRPr>
          </a:p>
          <a:p>
            <a:pPr marL="285750" indent="-285750">
              <a:buFontTx/>
              <a:buChar char="-"/>
            </a:pPr>
            <a:r>
              <a:rPr lang="en-US" sz="1300" dirty="0">
                <a:latin typeface="Barlow Semi Condensed" panose="00000506000000000000" pitchFamily="2" charset="0"/>
              </a:rPr>
              <a:t>For </a:t>
            </a:r>
            <a:r>
              <a:rPr lang="en-US" sz="1300" dirty="0" err="1">
                <a:latin typeface="Barlow Semi Condensed" panose="00000506000000000000" pitchFamily="2" charset="0"/>
              </a:rPr>
              <a:t>lieback</a:t>
            </a:r>
            <a:r>
              <a:rPr lang="en-US" sz="1300" dirty="0">
                <a:latin typeface="Barlow Semi Condensed" panose="00000506000000000000" pitchFamily="2" charset="0"/>
              </a:rPr>
              <a:t> posture, eye distance to camera is usually further away from the webcam</a:t>
            </a:r>
          </a:p>
          <a:p>
            <a:pPr marL="285750" indent="-285750">
              <a:buFontTx/>
              <a:buChar char="-"/>
            </a:pPr>
            <a:endParaRPr lang="en-SG" sz="1300" dirty="0">
              <a:latin typeface="Barlow Semi Condensed" panose="00000506000000000000" pitchFamily="2" charset="0"/>
            </a:endParaRPr>
          </a:p>
        </p:txBody>
      </p:sp>
    </p:spTree>
    <p:extLst>
      <p:ext uri="{BB962C8B-B14F-4D97-AF65-F5344CB8AC3E}">
        <p14:creationId xmlns:p14="http://schemas.microsoft.com/office/powerpoint/2010/main" val="500338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37BB-5278-6E5A-7F41-1868E4333BF9}"/>
              </a:ext>
            </a:extLst>
          </p:cNvPr>
          <p:cNvSpPr>
            <a:spLocks noGrp="1"/>
          </p:cNvSpPr>
          <p:nvPr>
            <p:ph type="title"/>
          </p:nvPr>
        </p:nvSpPr>
        <p:spPr/>
        <p:txBody>
          <a:bodyPr/>
          <a:lstStyle/>
          <a:p>
            <a:r>
              <a:rPr lang="en-SG" dirty="0"/>
              <a:t>Mouth Distance to Shoulder by Postures (Webcam)</a:t>
            </a:r>
          </a:p>
        </p:txBody>
      </p:sp>
      <p:pic>
        <p:nvPicPr>
          <p:cNvPr id="10" name="Picture 9">
            <a:extLst>
              <a:ext uri="{FF2B5EF4-FFF2-40B4-BE49-F238E27FC236}">
                <a16:creationId xmlns:a16="http://schemas.microsoft.com/office/drawing/2014/main" id="{79C5DC2C-A58F-521F-F08C-0F4E2955DC65}"/>
              </a:ext>
            </a:extLst>
          </p:cNvPr>
          <p:cNvPicPr>
            <a:picLocks noChangeAspect="1"/>
          </p:cNvPicPr>
          <p:nvPr/>
        </p:nvPicPr>
        <p:blipFill>
          <a:blip r:embed="rId2"/>
          <a:stretch>
            <a:fillRect/>
          </a:stretch>
        </p:blipFill>
        <p:spPr>
          <a:xfrm>
            <a:off x="734291" y="1411471"/>
            <a:ext cx="4107873" cy="2550034"/>
          </a:xfrm>
          <a:prstGeom prst="rect">
            <a:avLst/>
          </a:prstGeom>
        </p:spPr>
      </p:pic>
      <p:sp>
        <p:nvSpPr>
          <p:cNvPr id="12" name="TextBox 11">
            <a:extLst>
              <a:ext uri="{FF2B5EF4-FFF2-40B4-BE49-F238E27FC236}">
                <a16:creationId xmlns:a16="http://schemas.microsoft.com/office/drawing/2014/main" id="{32B7D446-EE6B-35B2-3CF2-9A21FB9885C0}"/>
              </a:ext>
            </a:extLst>
          </p:cNvPr>
          <p:cNvSpPr txBox="1"/>
          <p:nvPr/>
        </p:nvSpPr>
        <p:spPr>
          <a:xfrm>
            <a:off x="4689764" y="1915515"/>
            <a:ext cx="4572000" cy="1908215"/>
          </a:xfrm>
          <a:prstGeom prst="rect">
            <a:avLst/>
          </a:prstGeom>
          <a:noFill/>
        </p:spPr>
        <p:txBody>
          <a:bodyPr wrap="square">
            <a:spAutoFit/>
          </a:bodyPr>
          <a:lstStyle/>
          <a:p>
            <a:pPr marL="285750" indent="-285750">
              <a:buFontTx/>
              <a:buChar char="-"/>
            </a:pPr>
            <a:r>
              <a:rPr lang="en-SG" sz="1300" dirty="0">
                <a:latin typeface="Barlow Semi Condensed" panose="00000506000000000000" pitchFamily="2" charset="0"/>
              </a:rPr>
              <a:t>There is a trend observed from straight posture to </a:t>
            </a:r>
            <a:r>
              <a:rPr lang="en-SG" sz="1300" dirty="0" err="1">
                <a:latin typeface="Barlow Semi Condensed" panose="00000506000000000000" pitchFamily="2" charset="0"/>
              </a:rPr>
              <a:t>slouch_roundshoulder</a:t>
            </a:r>
            <a:r>
              <a:rPr lang="en-SG" sz="1300" dirty="0">
                <a:latin typeface="Barlow Semi Condensed" panose="00000506000000000000" pitchFamily="2" charset="0"/>
              </a:rPr>
              <a:t> posture. This is due to the nature of slouching in which the mouth is closer to shoulder and it is even closer when people have </a:t>
            </a:r>
            <a:r>
              <a:rPr lang="en-SG" sz="1300" dirty="0" err="1">
                <a:latin typeface="Barlow Semi Condensed" panose="00000506000000000000" pitchFamily="2" charset="0"/>
              </a:rPr>
              <a:t>roundshoulder</a:t>
            </a:r>
            <a:endParaRPr lang="en-SG" sz="1300" dirty="0">
              <a:latin typeface="Barlow Semi Condensed" panose="00000506000000000000" pitchFamily="2" charset="0"/>
            </a:endParaRPr>
          </a:p>
          <a:p>
            <a:pPr marL="285750" indent="-285750">
              <a:buFontTx/>
              <a:buChar char="-"/>
            </a:pPr>
            <a:endParaRPr lang="en-SG" sz="1300" dirty="0">
              <a:latin typeface="Barlow Semi Condensed" panose="00000506000000000000" pitchFamily="2" charset="0"/>
            </a:endParaRPr>
          </a:p>
          <a:p>
            <a:pPr marL="285750" indent="-285750">
              <a:buFontTx/>
              <a:buChar char="-"/>
            </a:pPr>
            <a:r>
              <a:rPr lang="en-SG" sz="1300" dirty="0">
                <a:latin typeface="Barlow Semi Condensed" panose="00000506000000000000" pitchFamily="2" charset="0"/>
              </a:rPr>
              <a:t>For uneven shoulder and </a:t>
            </a:r>
            <a:r>
              <a:rPr lang="en-SG" sz="1300" dirty="0" err="1">
                <a:latin typeface="Barlow Semi Condensed" panose="00000506000000000000" pitchFamily="2" charset="0"/>
              </a:rPr>
              <a:t>lieback</a:t>
            </a:r>
            <a:r>
              <a:rPr lang="en-SG" sz="1300" dirty="0">
                <a:latin typeface="Barlow Semi Condensed" panose="00000506000000000000" pitchFamily="2" charset="0"/>
              </a:rPr>
              <a:t> posture, mouth closeness to shoulder is not as severe as slouching. However, noted that distance is still closer as compared to a straight posture</a:t>
            </a:r>
          </a:p>
          <a:p>
            <a:pPr marL="285750" indent="-285750">
              <a:buFontTx/>
              <a:buChar char="-"/>
            </a:pPr>
            <a:endParaRPr lang="en-SG" dirty="0">
              <a:latin typeface="Barlow Semi Condensed" panose="00000506000000000000" pitchFamily="2" charset="0"/>
            </a:endParaRPr>
          </a:p>
        </p:txBody>
      </p:sp>
    </p:spTree>
    <p:extLst>
      <p:ext uri="{BB962C8B-B14F-4D97-AF65-F5344CB8AC3E}">
        <p14:creationId xmlns:p14="http://schemas.microsoft.com/office/powerpoint/2010/main" val="211419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29CF-E4F3-28BA-CA69-31BDDB81C8E9}"/>
              </a:ext>
            </a:extLst>
          </p:cNvPr>
          <p:cNvSpPr>
            <a:spLocks noGrp="1"/>
          </p:cNvSpPr>
          <p:nvPr>
            <p:ph type="title"/>
          </p:nvPr>
        </p:nvSpPr>
        <p:spPr/>
        <p:txBody>
          <a:bodyPr/>
          <a:lstStyle/>
          <a:p>
            <a:r>
              <a:rPr lang="en-SG" dirty="0"/>
              <a:t>Shoulder Parallelism (Webcam)</a:t>
            </a:r>
          </a:p>
        </p:txBody>
      </p:sp>
      <p:pic>
        <p:nvPicPr>
          <p:cNvPr id="10" name="Picture 9">
            <a:extLst>
              <a:ext uri="{FF2B5EF4-FFF2-40B4-BE49-F238E27FC236}">
                <a16:creationId xmlns:a16="http://schemas.microsoft.com/office/drawing/2014/main" id="{4ED37416-252B-E4A5-5F87-DE341A5B4ECB}"/>
              </a:ext>
            </a:extLst>
          </p:cNvPr>
          <p:cNvPicPr>
            <a:picLocks noChangeAspect="1"/>
          </p:cNvPicPr>
          <p:nvPr/>
        </p:nvPicPr>
        <p:blipFill>
          <a:blip r:embed="rId2"/>
          <a:stretch>
            <a:fillRect/>
          </a:stretch>
        </p:blipFill>
        <p:spPr>
          <a:xfrm>
            <a:off x="789709" y="1087582"/>
            <a:ext cx="4920151" cy="3148445"/>
          </a:xfrm>
          <a:prstGeom prst="rect">
            <a:avLst/>
          </a:prstGeom>
        </p:spPr>
      </p:pic>
      <p:sp>
        <p:nvSpPr>
          <p:cNvPr id="12" name="TextBox 11">
            <a:extLst>
              <a:ext uri="{FF2B5EF4-FFF2-40B4-BE49-F238E27FC236}">
                <a16:creationId xmlns:a16="http://schemas.microsoft.com/office/drawing/2014/main" id="{90CB0373-5E4C-FB03-9CF8-65AA992B1991}"/>
              </a:ext>
            </a:extLst>
          </p:cNvPr>
          <p:cNvSpPr txBox="1"/>
          <p:nvPr/>
        </p:nvSpPr>
        <p:spPr>
          <a:xfrm>
            <a:off x="5818908" y="2453532"/>
            <a:ext cx="3325091" cy="738664"/>
          </a:xfrm>
          <a:prstGeom prst="rect">
            <a:avLst/>
          </a:prstGeom>
          <a:noFill/>
        </p:spPr>
        <p:txBody>
          <a:bodyPr wrap="square">
            <a:spAutoFit/>
          </a:bodyPr>
          <a:lstStyle/>
          <a:p>
            <a:r>
              <a:rPr lang="en-SG" dirty="0">
                <a:latin typeface="Barlow Semi Condensed" panose="00000506000000000000" pitchFamily="2" charset="0"/>
              </a:rPr>
              <a:t>For uneven shoulder, shoulder is indeed not parallel while other postures are relatively parallel</a:t>
            </a:r>
          </a:p>
        </p:txBody>
      </p:sp>
    </p:spTree>
    <p:extLst>
      <p:ext uri="{BB962C8B-B14F-4D97-AF65-F5344CB8AC3E}">
        <p14:creationId xmlns:p14="http://schemas.microsoft.com/office/powerpoint/2010/main" val="3834450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D364-12E5-D74F-46C3-034E011446BD}"/>
              </a:ext>
            </a:extLst>
          </p:cNvPr>
          <p:cNvSpPr>
            <a:spLocks noGrp="1"/>
          </p:cNvSpPr>
          <p:nvPr>
            <p:ph type="title"/>
          </p:nvPr>
        </p:nvSpPr>
        <p:spPr/>
        <p:txBody>
          <a:bodyPr/>
          <a:lstStyle/>
          <a:p>
            <a:r>
              <a:rPr lang="en-SG" dirty="0"/>
              <a:t>Neck Inclination Angle Distribution (</a:t>
            </a:r>
            <a:r>
              <a:rPr lang="en-SG" dirty="0" err="1"/>
              <a:t>Sidecam</a:t>
            </a:r>
            <a:r>
              <a:rPr lang="en-SG" dirty="0"/>
              <a:t>)</a:t>
            </a:r>
          </a:p>
        </p:txBody>
      </p:sp>
      <p:pic>
        <p:nvPicPr>
          <p:cNvPr id="10" name="Picture 9">
            <a:extLst>
              <a:ext uri="{FF2B5EF4-FFF2-40B4-BE49-F238E27FC236}">
                <a16:creationId xmlns:a16="http://schemas.microsoft.com/office/drawing/2014/main" id="{6F01C1D3-BED3-E688-DB07-38006008AE64}"/>
              </a:ext>
            </a:extLst>
          </p:cNvPr>
          <p:cNvPicPr>
            <a:picLocks noChangeAspect="1"/>
          </p:cNvPicPr>
          <p:nvPr/>
        </p:nvPicPr>
        <p:blipFill>
          <a:blip r:embed="rId2"/>
          <a:stretch>
            <a:fillRect/>
          </a:stretch>
        </p:blipFill>
        <p:spPr>
          <a:xfrm>
            <a:off x="831273" y="1457981"/>
            <a:ext cx="4672012" cy="2784540"/>
          </a:xfrm>
          <a:prstGeom prst="rect">
            <a:avLst/>
          </a:prstGeom>
        </p:spPr>
      </p:pic>
      <p:sp>
        <p:nvSpPr>
          <p:cNvPr id="11" name="TextBox 10">
            <a:extLst>
              <a:ext uri="{FF2B5EF4-FFF2-40B4-BE49-F238E27FC236}">
                <a16:creationId xmlns:a16="http://schemas.microsoft.com/office/drawing/2014/main" id="{2D9D74FE-B584-6A36-CBFE-5EB1C6E79E36}"/>
              </a:ext>
            </a:extLst>
          </p:cNvPr>
          <p:cNvSpPr txBox="1"/>
          <p:nvPr/>
        </p:nvSpPr>
        <p:spPr>
          <a:xfrm>
            <a:off x="3465369" y="1662349"/>
            <a:ext cx="1887055" cy="954107"/>
          </a:xfrm>
          <a:prstGeom prst="rect">
            <a:avLst/>
          </a:prstGeom>
          <a:noFill/>
        </p:spPr>
        <p:txBody>
          <a:bodyPr wrap="none" rtlCol="0">
            <a:spAutoFit/>
          </a:bodyPr>
          <a:lstStyle/>
          <a:p>
            <a:r>
              <a:rPr lang="en-SG" dirty="0">
                <a:solidFill>
                  <a:schemeClr val="accent1">
                    <a:lumMod val="50000"/>
                  </a:schemeClr>
                </a:solidFill>
                <a:latin typeface="Barlow Semi Condensed" panose="00000506000000000000" pitchFamily="2" charset="0"/>
              </a:rPr>
              <a:t>Straight</a:t>
            </a:r>
          </a:p>
          <a:p>
            <a:r>
              <a:rPr lang="en-SG" dirty="0">
                <a:solidFill>
                  <a:srgbClr val="FFC000"/>
                </a:solidFill>
                <a:latin typeface="Barlow Semi Condensed" panose="00000506000000000000" pitchFamily="2" charset="0"/>
              </a:rPr>
              <a:t>Hunched</a:t>
            </a:r>
          </a:p>
          <a:p>
            <a:r>
              <a:rPr lang="en-SG" dirty="0" err="1">
                <a:solidFill>
                  <a:srgbClr val="92D050"/>
                </a:solidFill>
                <a:latin typeface="Barlow Semi Condensed" panose="00000506000000000000" pitchFamily="2" charset="0"/>
              </a:rPr>
              <a:t>Hunched_roundshoulder</a:t>
            </a:r>
            <a:endParaRPr lang="en-SG" dirty="0">
              <a:solidFill>
                <a:srgbClr val="92D050"/>
              </a:solidFill>
              <a:latin typeface="Barlow Semi Condensed" panose="00000506000000000000" pitchFamily="2" charset="0"/>
            </a:endParaRPr>
          </a:p>
          <a:p>
            <a:r>
              <a:rPr lang="en-SG" dirty="0" err="1">
                <a:solidFill>
                  <a:srgbClr val="C00000"/>
                </a:solidFill>
                <a:latin typeface="Barlow Semi Condensed" panose="00000506000000000000" pitchFamily="2" charset="0"/>
              </a:rPr>
              <a:t>Lieback</a:t>
            </a:r>
            <a:endParaRPr lang="en-SG" dirty="0">
              <a:solidFill>
                <a:srgbClr val="C00000"/>
              </a:solidFill>
              <a:latin typeface="Barlow Semi Condensed" panose="00000506000000000000" pitchFamily="2" charset="0"/>
            </a:endParaRPr>
          </a:p>
        </p:txBody>
      </p:sp>
      <p:sp>
        <p:nvSpPr>
          <p:cNvPr id="13" name="TextBox 12">
            <a:extLst>
              <a:ext uri="{FF2B5EF4-FFF2-40B4-BE49-F238E27FC236}">
                <a16:creationId xmlns:a16="http://schemas.microsoft.com/office/drawing/2014/main" id="{9A5DE929-7C55-F03D-B746-95BFA275A346}"/>
              </a:ext>
            </a:extLst>
          </p:cNvPr>
          <p:cNvSpPr txBox="1"/>
          <p:nvPr/>
        </p:nvSpPr>
        <p:spPr>
          <a:xfrm>
            <a:off x="5343689" y="2460605"/>
            <a:ext cx="3791577" cy="1384995"/>
          </a:xfrm>
          <a:prstGeom prst="rect">
            <a:avLst/>
          </a:prstGeom>
          <a:noFill/>
        </p:spPr>
        <p:txBody>
          <a:bodyPr wrap="square">
            <a:spAutoFit/>
          </a:bodyPr>
          <a:lstStyle/>
          <a:p>
            <a:pPr marL="285750" indent="-285750">
              <a:buFontTx/>
              <a:buChar char="-"/>
            </a:pPr>
            <a:r>
              <a:rPr lang="en-SG" dirty="0">
                <a:latin typeface="Barlow Semi Condensed" panose="00000506000000000000" pitchFamily="2" charset="0"/>
              </a:rPr>
              <a:t>Straight and </a:t>
            </a:r>
            <a:r>
              <a:rPr lang="en-SG" dirty="0" err="1">
                <a:latin typeface="Barlow Semi Condensed" panose="00000506000000000000" pitchFamily="2" charset="0"/>
              </a:rPr>
              <a:t>lieback</a:t>
            </a:r>
            <a:r>
              <a:rPr lang="en-SG" dirty="0">
                <a:latin typeface="Barlow Semi Condensed" panose="00000506000000000000" pitchFamily="2" charset="0"/>
              </a:rPr>
              <a:t> posture neck inclination angle is the lowest</a:t>
            </a:r>
          </a:p>
          <a:p>
            <a:pPr marL="285750" indent="-285750">
              <a:buFontTx/>
              <a:buChar char="-"/>
            </a:pPr>
            <a:endParaRPr lang="en-SG" dirty="0">
              <a:latin typeface="Barlow Semi Condensed" panose="00000506000000000000" pitchFamily="2" charset="0"/>
            </a:endParaRPr>
          </a:p>
          <a:p>
            <a:pPr marL="285750" indent="-285750">
              <a:buFontTx/>
              <a:buChar char="-"/>
            </a:pPr>
            <a:r>
              <a:rPr lang="en-SG" dirty="0">
                <a:latin typeface="Barlow Semi Condensed" panose="00000506000000000000" pitchFamily="2" charset="0"/>
              </a:rPr>
              <a:t>Hunched and </a:t>
            </a:r>
            <a:r>
              <a:rPr lang="en-SG" dirty="0" err="1">
                <a:latin typeface="Barlow Semi Condensed" panose="00000506000000000000" pitchFamily="2" charset="0"/>
              </a:rPr>
              <a:t>hunched_roundshoulder</a:t>
            </a:r>
            <a:r>
              <a:rPr lang="en-SG" dirty="0">
                <a:latin typeface="Barlow Semi Condensed" panose="00000506000000000000" pitchFamily="2" charset="0"/>
              </a:rPr>
              <a:t> postures have the largest neck inclination angle</a:t>
            </a:r>
          </a:p>
          <a:p>
            <a:pPr marL="285750" indent="-285750">
              <a:buFontTx/>
              <a:buChar char="-"/>
            </a:pPr>
            <a:endParaRPr lang="en-SG" dirty="0">
              <a:latin typeface="Barlow Semi Condensed" panose="00000506000000000000" pitchFamily="2" charset="0"/>
            </a:endParaRPr>
          </a:p>
        </p:txBody>
      </p:sp>
    </p:spTree>
    <p:extLst>
      <p:ext uri="{BB962C8B-B14F-4D97-AF65-F5344CB8AC3E}">
        <p14:creationId xmlns:p14="http://schemas.microsoft.com/office/powerpoint/2010/main" val="3894467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C586-7426-445D-182E-FCB15D84E69D}"/>
              </a:ext>
            </a:extLst>
          </p:cNvPr>
          <p:cNvSpPr>
            <a:spLocks noGrp="1"/>
          </p:cNvSpPr>
          <p:nvPr>
            <p:ph type="title"/>
          </p:nvPr>
        </p:nvSpPr>
        <p:spPr/>
        <p:txBody>
          <a:bodyPr/>
          <a:lstStyle/>
          <a:p>
            <a:r>
              <a:rPr lang="en-SG" dirty="0"/>
              <a:t>Arm and Torso Angle Correlation</a:t>
            </a:r>
            <a:br>
              <a:rPr lang="en-SG" dirty="0"/>
            </a:br>
            <a:r>
              <a:rPr lang="en-SG" dirty="0"/>
              <a:t>(</a:t>
            </a:r>
            <a:r>
              <a:rPr lang="en-SG" dirty="0" err="1"/>
              <a:t>Sidecam</a:t>
            </a:r>
            <a:r>
              <a:rPr lang="en-SG" dirty="0"/>
              <a:t>)</a:t>
            </a:r>
          </a:p>
        </p:txBody>
      </p:sp>
      <p:pic>
        <p:nvPicPr>
          <p:cNvPr id="10" name="Picture 9">
            <a:extLst>
              <a:ext uri="{FF2B5EF4-FFF2-40B4-BE49-F238E27FC236}">
                <a16:creationId xmlns:a16="http://schemas.microsoft.com/office/drawing/2014/main" id="{9FCC31E7-1B3E-BE1C-7B79-8A4DBAC8E7B0}"/>
              </a:ext>
            </a:extLst>
          </p:cNvPr>
          <p:cNvPicPr>
            <a:picLocks noChangeAspect="1"/>
          </p:cNvPicPr>
          <p:nvPr/>
        </p:nvPicPr>
        <p:blipFill>
          <a:blip r:embed="rId2"/>
          <a:stretch>
            <a:fillRect/>
          </a:stretch>
        </p:blipFill>
        <p:spPr>
          <a:xfrm>
            <a:off x="706582" y="1493207"/>
            <a:ext cx="4620687" cy="2825947"/>
          </a:xfrm>
          <a:prstGeom prst="rect">
            <a:avLst/>
          </a:prstGeom>
        </p:spPr>
      </p:pic>
      <p:sp>
        <p:nvSpPr>
          <p:cNvPr id="11" name="TextBox 10">
            <a:extLst>
              <a:ext uri="{FF2B5EF4-FFF2-40B4-BE49-F238E27FC236}">
                <a16:creationId xmlns:a16="http://schemas.microsoft.com/office/drawing/2014/main" id="{5CFE5FB4-6AE1-61DA-3EDA-CABF56966087}"/>
              </a:ext>
            </a:extLst>
          </p:cNvPr>
          <p:cNvSpPr txBox="1"/>
          <p:nvPr/>
        </p:nvSpPr>
        <p:spPr>
          <a:xfrm>
            <a:off x="5327269" y="2114241"/>
            <a:ext cx="3791577" cy="1815882"/>
          </a:xfrm>
          <a:prstGeom prst="rect">
            <a:avLst/>
          </a:prstGeom>
          <a:noFill/>
        </p:spPr>
        <p:txBody>
          <a:bodyPr wrap="square">
            <a:spAutoFit/>
          </a:bodyPr>
          <a:lstStyle/>
          <a:p>
            <a:pPr marL="285750" indent="-285750">
              <a:buFontTx/>
              <a:buChar char="-"/>
            </a:pPr>
            <a:r>
              <a:rPr lang="en-SG" dirty="0">
                <a:latin typeface="Barlow Semi Condensed" panose="00000506000000000000" pitchFamily="2" charset="0"/>
              </a:rPr>
              <a:t>Generally all postures have similar correlation</a:t>
            </a:r>
          </a:p>
          <a:p>
            <a:pPr marL="285750" indent="-285750">
              <a:buFontTx/>
              <a:buChar char="-"/>
            </a:pPr>
            <a:endParaRPr lang="en-SG" dirty="0">
              <a:latin typeface="Barlow Semi Condensed" panose="00000506000000000000" pitchFamily="2" charset="0"/>
            </a:endParaRPr>
          </a:p>
          <a:p>
            <a:pPr marL="285750" indent="-285750">
              <a:buFontTx/>
              <a:buChar char="-"/>
            </a:pPr>
            <a:r>
              <a:rPr lang="en-SG" dirty="0" err="1">
                <a:latin typeface="Barlow Semi Condensed" panose="00000506000000000000" pitchFamily="2" charset="0"/>
              </a:rPr>
              <a:t>Hunched_roundshoulder</a:t>
            </a:r>
            <a:r>
              <a:rPr lang="en-SG" dirty="0">
                <a:latin typeface="Barlow Semi Condensed" panose="00000506000000000000" pitchFamily="2" charset="0"/>
              </a:rPr>
              <a:t> has datapoints trained at very low bicep angle and hip angle</a:t>
            </a:r>
          </a:p>
          <a:p>
            <a:pPr marL="285750" indent="-285750">
              <a:buFontTx/>
              <a:buChar char="-"/>
            </a:pPr>
            <a:endParaRPr lang="en-SG" dirty="0">
              <a:latin typeface="Barlow Semi Condensed" panose="00000506000000000000" pitchFamily="2" charset="0"/>
            </a:endParaRPr>
          </a:p>
          <a:p>
            <a:pPr marL="285750" indent="-285750">
              <a:buFontTx/>
              <a:buChar char="-"/>
            </a:pPr>
            <a:r>
              <a:rPr lang="en-SG" dirty="0" err="1">
                <a:latin typeface="Barlow Semi Condensed" panose="00000506000000000000" pitchFamily="2" charset="0"/>
              </a:rPr>
              <a:t>Lieback</a:t>
            </a:r>
            <a:r>
              <a:rPr lang="en-SG" dirty="0">
                <a:latin typeface="Barlow Semi Condensed" panose="00000506000000000000" pitchFamily="2" charset="0"/>
              </a:rPr>
              <a:t> has datapoints trained at higher bicep angle</a:t>
            </a:r>
          </a:p>
          <a:p>
            <a:pPr marL="285750" indent="-285750">
              <a:buFontTx/>
              <a:buChar char="-"/>
            </a:pPr>
            <a:endParaRPr lang="en-SG" dirty="0">
              <a:latin typeface="Barlow Semi Condensed" panose="00000506000000000000" pitchFamily="2" charset="0"/>
            </a:endParaRPr>
          </a:p>
        </p:txBody>
      </p:sp>
      <p:sp>
        <p:nvSpPr>
          <p:cNvPr id="3" name="Oval 2">
            <a:extLst>
              <a:ext uri="{FF2B5EF4-FFF2-40B4-BE49-F238E27FC236}">
                <a16:creationId xmlns:a16="http://schemas.microsoft.com/office/drawing/2014/main" id="{A9FD56AB-AD06-9928-5F28-119341D55F77}"/>
              </a:ext>
            </a:extLst>
          </p:cNvPr>
          <p:cNvSpPr/>
          <p:nvPr/>
        </p:nvSpPr>
        <p:spPr>
          <a:xfrm>
            <a:off x="908050" y="3930123"/>
            <a:ext cx="571500" cy="2481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21330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E15FC-41A9-3D9D-A1ED-25FE2F47B278}"/>
              </a:ext>
            </a:extLst>
          </p:cNvPr>
          <p:cNvSpPr>
            <a:spLocks noGrp="1"/>
          </p:cNvSpPr>
          <p:nvPr>
            <p:ph type="title"/>
          </p:nvPr>
        </p:nvSpPr>
        <p:spPr/>
        <p:txBody>
          <a:bodyPr/>
          <a:lstStyle/>
          <a:p>
            <a:r>
              <a:rPr lang="en-SG" dirty="0"/>
              <a:t>Shoulder relativity to frame (Left POV)</a:t>
            </a:r>
            <a:br>
              <a:rPr lang="en-SG" dirty="0"/>
            </a:br>
            <a:r>
              <a:rPr lang="en-SG" dirty="0"/>
              <a:t>(</a:t>
            </a:r>
            <a:r>
              <a:rPr lang="en-SG" dirty="0" err="1"/>
              <a:t>Sidecam</a:t>
            </a:r>
            <a:r>
              <a:rPr lang="en-SG" dirty="0"/>
              <a:t>)</a:t>
            </a:r>
          </a:p>
        </p:txBody>
      </p:sp>
      <p:pic>
        <p:nvPicPr>
          <p:cNvPr id="10" name="Picture 9">
            <a:extLst>
              <a:ext uri="{FF2B5EF4-FFF2-40B4-BE49-F238E27FC236}">
                <a16:creationId xmlns:a16="http://schemas.microsoft.com/office/drawing/2014/main" id="{6651F05D-250A-0440-F354-15EE19BDDD62}"/>
              </a:ext>
            </a:extLst>
          </p:cNvPr>
          <p:cNvPicPr>
            <a:picLocks noChangeAspect="1"/>
          </p:cNvPicPr>
          <p:nvPr/>
        </p:nvPicPr>
        <p:blipFill>
          <a:blip r:embed="rId2"/>
          <a:stretch>
            <a:fillRect/>
          </a:stretch>
        </p:blipFill>
        <p:spPr>
          <a:xfrm>
            <a:off x="796637" y="1401792"/>
            <a:ext cx="4229319" cy="2672425"/>
          </a:xfrm>
          <a:prstGeom prst="rect">
            <a:avLst/>
          </a:prstGeom>
        </p:spPr>
      </p:pic>
      <p:sp>
        <p:nvSpPr>
          <p:cNvPr id="11" name="TextBox 10">
            <a:extLst>
              <a:ext uri="{FF2B5EF4-FFF2-40B4-BE49-F238E27FC236}">
                <a16:creationId xmlns:a16="http://schemas.microsoft.com/office/drawing/2014/main" id="{231A2B54-C988-04F8-6AA6-8A25347D361F}"/>
              </a:ext>
            </a:extLst>
          </p:cNvPr>
          <p:cNvSpPr txBox="1"/>
          <p:nvPr/>
        </p:nvSpPr>
        <p:spPr>
          <a:xfrm>
            <a:off x="5133306" y="2476394"/>
            <a:ext cx="3791577" cy="523220"/>
          </a:xfrm>
          <a:prstGeom prst="rect">
            <a:avLst/>
          </a:prstGeom>
          <a:noFill/>
        </p:spPr>
        <p:txBody>
          <a:bodyPr wrap="square">
            <a:spAutoFit/>
          </a:bodyPr>
          <a:lstStyle/>
          <a:p>
            <a:r>
              <a:rPr lang="en-SG" dirty="0" err="1">
                <a:latin typeface="Barlow Semi Condensed" panose="00000506000000000000" pitchFamily="2" charset="0"/>
              </a:rPr>
              <a:t>Hunched_roundshoulder</a:t>
            </a:r>
            <a:r>
              <a:rPr lang="en-SG" dirty="0">
                <a:latin typeface="Barlow Semi Condensed" panose="00000506000000000000" pitchFamily="2" charset="0"/>
              </a:rPr>
              <a:t> has a more forward shoulder than other posture</a:t>
            </a:r>
          </a:p>
        </p:txBody>
      </p:sp>
    </p:spTree>
    <p:extLst>
      <p:ext uri="{BB962C8B-B14F-4D97-AF65-F5344CB8AC3E}">
        <p14:creationId xmlns:p14="http://schemas.microsoft.com/office/powerpoint/2010/main" val="834224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5717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Modelling &amp; Model Evaluation</a:t>
            </a:r>
            <a:endParaRPr sz="3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73548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Introduction</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F472-D682-3A2A-9B08-609E4FDCD4D4}"/>
              </a:ext>
            </a:extLst>
          </p:cNvPr>
          <p:cNvSpPr>
            <a:spLocks noGrp="1"/>
          </p:cNvSpPr>
          <p:nvPr>
            <p:ph type="title"/>
          </p:nvPr>
        </p:nvSpPr>
        <p:spPr/>
        <p:txBody>
          <a:bodyPr/>
          <a:lstStyle/>
          <a:p>
            <a:r>
              <a:rPr lang="en-SG" dirty="0"/>
              <a:t>Modelling</a:t>
            </a:r>
          </a:p>
        </p:txBody>
      </p:sp>
      <p:sp>
        <p:nvSpPr>
          <p:cNvPr id="3" name="TextBox 2">
            <a:extLst>
              <a:ext uri="{FF2B5EF4-FFF2-40B4-BE49-F238E27FC236}">
                <a16:creationId xmlns:a16="http://schemas.microsoft.com/office/drawing/2014/main" id="{652ED865-EDAD-056F-2C38-2D5C584BE1B1}"/>
              </a:ext>
            </a:extLst>
          </p:cNvPr>
          <p:cNvSpPr txBox="1"/>
          <p:nvPr/>
        </p:nvSpPr>
        <p:spPr>
          <a:xfrm>
            <a:off x="1121818" y="1148952"/>
            <a:ext cx="1619354" cy="307777"/>
          </a:xfrm>
          <a:prstGeom prst="rect">
            <a:avLst/>
          </a:prstGeom>
          <a:noFill/>
        </p:spPr>
        <p:txBody>
          <a:bodyPr wrap="none" rtlCol="0">
            <a:spAutoFit/>
          </a:bodyPr>
          <a:lstStyle/>
          <a:p>
            <a:r>
              <a:rPr lang="en-SG" b="1" dirty="0">
                <a:latin typeface="Barlow Semi Condensed" panose="00000506000000000000" pitchFamily="2" charset="0"/>
              </a:rPr>
              <a:t>Logistic Regression</a:t>
            </a:r>
          </a:p>
        </p:txBody>
      </p:sp>
      <p:sp>
        <p:nvSpPr>
          <p:cNvPr id="4" name="TextBox 3">
            <a:extLst>
              <a:ext uri="{FF2B5EF4-FFF2-40B4-BE49-F238E27FC236}">
                <a16:creationId xmlns:a16="http://schemas.microsoft.com/office/drawing/2014/main" id="{5726D4CE-D163-47EE-0B89-C364B4870B3F}"/>
              </a:ext>
            </a:extLst>
          </p:cNvPr>
          <p:cNvSpPr txBox="1"/>
          <p:nvPr/>
        </p:nvSpPr>
        <p:spPr>
          <a:xfrm>
            <a:off x="1120455" y="2487161"/>
            <a:ext cx="1317990" cy="307777"/>
          </a:xfrm>
          <a:prstGeom prst="rect">
            <a:avLst/>
          </a:prstGeom>
          <a:noFill/>
        </p:spPr>
        <p:txBody>
          <a:bodyPr wrap="none" rtlCol="0">
            <a:spAutoFit/>
          </a:bodyPr>
          <a:lstStyle/>
          <a:p>
            <a:r>
              <a:rPr lang="en-SG" b="1" dirty="0">
                <a:latin typeface="Barlow Semi Condensed" panose="00000506000000000000" pitchFamily="2" charset="0"/>
              </a:rPr>
              <a:t>Ridge Classifier</a:t>
            </a:r>
          </a:p>
        </p:txBody>
      </p:sp>
      <p:sp>
        <p:nvSpPr>
          <p:cNvPr id="5" name="TextBox 4">
            <a:extLst>
              <a:ext uri="{FF2B5EF4-FFF2-40B4-BE49-F238E27FC236}">
                <a16:creationId xmlns:a16="http://schemas.microsoft.com/office/drawing/2014/main" id="{AAEE99DE-97B0-DB96-7AE0-43C1F07B4214}"/>
              </a:ext>
            </a:extLst>
          </p:cNvPr>
          <p:cNvSpPr txBox="1"/>
          <p:nvPr/>
        </p:nvSpPr>
        <p:spPr>
          <a:xfrm>
            <a:off x="5360772" y="3785265"/>
            <a:ext cx="1898277" cy="307777"/>
          </a:xfrm>
          <a:prstGeom prst="rect">
            <a:avLst/>
          </a:prstGeom>
          <a:noFill/>
        </p:spPr>
        <p:txBody>
          <a:bodyPr wrap="none" rtlCol="0">
            <a:spAutoFit/>
          </a:bodyPr>
          <a:lstStyle/>
          <a:p>
            <a:r>
              <a:rPr lang="en-SG" b="1" dirty="0">
                <a:latin typeface="Barlow Semi Condensed" panose="00000506000000000000" pitchFamily="2" charset="0"/>
              </a:rPr>
              <a:t>Decision Tree Classifier</a:t>
            </a:r>
          </a:p>
        </p:txBody>
      </p:sp>
      <p:sp>
        <p:nvSpPr>
          <p:cNvPr id="6" name="TextBox 5">
            <a:extLst>
              <a:ext uri="{FF2B5EF4-FFF2-40B4-BE49-F238E27FC236}">
                <a16:creationId xmlns:a16="http://schemas.microsoft.com/office/drawing/2014/main" id="{F305CD1E-7C5F-8BCA-4AD4-0C53DE44E3B3}"/>
              </a:ext>
            </a:extLst>
          </p:cNvPr>
          <p:cNvSpPr txBox="1"/>
          <p:nvPr/>
        </p:nvSpPr>
        <p:spPr>
          <a:xfrm>
            <a:off x="1120455" y="3811516"/>
            <a:ext cx="2207656" cy="307777"/>
          </a:xfrm>
          <a:prstGeom prst="rect">
            <a:avLst/>
          </a:prstGeom>
          <a:noFill/>
        </p:spPr>
        <p:txBody>
          <a:bodyPr wrap="none" rtlCol="0">
            <a:spAutoFit/>
          </a:bodyPr>
          <a:lstStyle/>
          <a:p>
            <a:r>
              <a:rPr lang="en-SG" b="1" dirty="0">
                <a:latin typeface="Barlow Semi Condensed" panose="00000506000000000000" pitchFamily="2" charset="0"/>
              </a:rPr>
              <a:t>Gradient Boosting Classifier</a:t>
            </a:r>
          </a:p>
        </p:txBody>
      </p:sp>
      <p:sp>
        <p:nvSpPr>
          <p:cNvPr id="7" name="TextBox 6">
            <a:extLst>
              <a:ext uri="{FF2B5EF4-FFF2-40B4-BE49-F238E27FC236}">
                <a16:creationId xmlns:a16="http://schemas.microsoft.com/office/drawing/2014/main" id="{B89ACBF5-1AA7-F68D-51E5-048525F0048A}"/>
              </a:ext>
            </a:extLst>
          </p:cNvPr>
          <p:cNvSpPr txBox="1"/>
          <p:nvPr/>
        </p:nvSpPr>
        <p:spPr>
          <a:xfrm>
            <a:off x="5258179" y="2554932"/>
            <a:ext cx="2699778" cy="307777"/>
          </a:xfrm>
          <a:prstGeom prst="rect">
            <a:avLst/>
          </a:prstGeom>
          <a:noFill/>
        </p:spPr>
        <p:txBody>
          <a:bodyPr wrap="none" rtlCol="0">
            <a:spAutoFit/>
          </a:bodyPr>
          <a:lstStyle/>
          <a:p>
            <a:r>
              <a:rPr lang="en-SG" b="1" dirty="0">
                <a:latin typeface="Barlow Semi Condensed" panose="00000506000000000000" pitchFamily="2" charset="0"/>
              </a:rPr>
              <a:t>Adaptive Boosting Classifier (ADA)</a:t>
            </a:r>
          </a:p>
        </p:txBody>
      </p:sp>
      <p:sp>
        <p:nvSpPr>
          <p:cNvPr id="8" name="TextBox 7">
            <a:extLst>
              <a:ext uri="{FF2B5EF4-FFF2-40B4-BE49-F238E27FC236}">
                <a16:creationId xmlns:a16="http://schemas.microsoft.com/office/drawing/2014/main" id="{0557C685-8904-9F70-970F-C52D8CDD87BA}"/>
              </a:ext>
            </a:extLst>
          </p:cNvPr>
          <p:cNvSpPr txBox="1"/>
          <p:nvPr/>
        </p:nvSpPr>
        <p:spPr>
          <a:xfrm>
            <a:off x="5258179" y="1147491"/>
            <a:ext cx="2008883" cy="307777"/>
          </a:xfrm>
          <a:prstGeom prst="rect">
            <a:avLst/>
          </a:prstGeom>
          <a:noFill/>
        </p:spPr>
        <p:txBody>
          <a:bodyPr wrap="none" rtlCol="0">
            <a:spAutoFit/>
          </a:bodyPr>
          <a:lstStyle/>
          <a:p>
            <a:r>
              <a:rPr lang="en-SG" b="1" dirty="0">
                <a:latin typeface="Barlow Semi Condensed" panose="00000506000000000000" pitchFamily="2" charset="0"/>
              </a:rPr>
              <a:t>Random Forest Classifier</a:t>
            </a:r>
          </a:p>
        </p:txBody>
      </p:sp>
      <p:sp>
        <p:nvSpPr>
          <p:cNvPr id="9" name="TextBox 8">
            <a:extLst>
              <a:ext uri="{FF2B5EF4-FFF2-40B4-BE49-F238E27FC236}">
                <a16:creationId xmlns:a16="http://schemas.microsoft.com/office/drawing/2014/main" id="{23FC3FCD-22F7-059A-B4A1-F27A9C461665}"/>
              </a:ext>
            </a:extLst>
          </p:cNvPr>
          <p:cNvSpPr txBox="1"/>
          <p:nvPr/>
        </p:nvSpPr>
        <p:spPr>
          <a:xfrm>
            <a:off x="1174218" y="1416779"/>
            <a:ext cx="2528453" cy="523220"/>
          </a:xfrm>
          <a:prstGeom prst="rect">
            <a:avLst/>
          </a:prstGeom>
          <a:noFill/>
        </p:spPr>
        <p:txBody>
          <a:bodyPr wrap="square" rtlCol="0">
            <a:spAutoFit/>
          </a:bodyPr>
          <a:lstStyle/>
          <a:p>
            <a:r>
              <a:rPr lang="en-SG" dirty="0">
                <a:latin typeface="Barlow Semi Condensed" panose="00000506000000000000" pitchFamily="2" charset="0"/>
              </a:rPr>
              <a:t>Fits data on a sigmoid curve to classify 2 categories </a:t>
            </a:r>
          </a:p>
        </p:txBody>
      </p:sp>
      <p:sp>
        <p:nvSpPr>
          <p:cNvPr id="10" name="TextBox 9">
            <a:extLst>
              <a:ext uri="{FF2B5EF4-FFF2-40B4-BE49-F238E27FC236}">
                <a16:creationId xmlns:a16="http://schemas.microsoft.com/office/drawing/2014/main" id="{C9DB25F6-0609-4C62-189E-A2C39A73AF13}"/>
              </a:ext>
            </a:extLst>
          </p:cNvPr>
          <p:cNvSpPr txBox="1"/>
          <p:nvPr/>
        </p:nvSpPr>
        <p:spPr>
          <a:xfrm>
            <a:off x="1174218" y="2708821"/>
            <a:ext cx="2528453" cy="954107"/>
          </a:xfrm>
          <a:prstGeom prst="rect">
            <a:avLst/>
          </a:prstGeom>
          <a:noFill/>
        </p:spPr>
        <p:txBody>
          <a:bodyPr wrap="square" rtlCol="0">
            <a:spAutoFit/>
          </a:bodyPr>
          <a:lstStyle/>
          <a:p>
            <a:r>
              <a:rPr lang="en-SG" dirty="0">
                <a:latin typeface="Barlow Semi Condensed" panose="00000506000000000000" pitchFamily="2" charset="0"/>
              </a:rPr>
              <a:t>Similar to ridge regression, only converts target data into [-1,1] and solve with ridge regression method</a:t>
            </a:r>
          </a:p>
        </p:txBody>
      </p:sp>
      <p:sp>
        <p:nvSpPr>
          <p:cNvPr id="11" name="TextBox 10">
            <a:extLst>
              <a:ext uri="{FF2B5EF4-FFF2-40B4-BE49-F238E27FC236}">
                <a16:creationId xmlns:a16="http://schemas.microsoft.com/office/drawing/2014/main" id="{60189DE7-F919-76C8-F83B-1F7CB63B0C73}"/>
              </a:ext>
            </a:extLst>
          </p:cNvPr>
          <p:cNvSpPr txBox="1"/>
          <p:nvPr/>
        </p:nvSpPr>
        <p:spPr>
          <a:xfrm>
            <a:off x="1174218" y="4093042"/>
            <a:ext cx="2528453" cy="954107"/>
          </a:xfrm>
          <a:prstGeom prst="rect">
            <a:avLst/>
          </a:prstGeom>
          <a:noFill/>
        </p:spPr>
        <p:txBody>
          <a:bodyPr wrap="square" rtlCol="0">
            <a:spAutoFit/>
          </a:bodyPr>
          <a:lstStyle/>
          <a:p>
            <a:r>
              <a:rPr lang="en-SG" dirty="0">
                <a:latin typeface="Barlow Semi Condensed" panose="00000506000000000000" pitchFamily="2" charset="0"/>
              </a:rPr>
              <a:t>Combines weak classifiers into a strong classifier by taking a subset of data in each iteration and learning through mistakes</a:t>
            </a:r>
          </a:p>
        </p:txBody>
      </p:sp>
      <p:sp>
        <p:nvSpPr>
          <p:cNvPr id="12" name="TextBox 11">
            <a:extLst>
              <a:ext uri="{FF2B5EF4-FFF2-40B4-BE49-F238E27FC236}">
                <a16:creationId xmlns:a16="http://schemas.microsoft.com/office/drawing/2014/main" id="{542F5316-26F8-A8A7-67BD-615D450B4707}"/>
              </a:ext>
            </a:extLst>
          </p:cNvPr>
          <p:cNvSpPr txBox="1"/>
          <p:nvPr/>
        </p:nvSpPr>
        <p:spPr>
          <a:xfrm>
            <a:off x="5360772" y="2800767"/>
            <a:ext cx="2528453" cy="738664"/>
          </a:xfrm>
          <a:prstGeom prst="rect">
            <a:avLst/>
          </a:prstGeom>
          <a:noFill/>
        </p:spPr>
        <p:txBody>
          <a:bodyPr wrap="square" rtlCol="0">
            <a:spAutoFit/>
          </a:bodyPr>
          <a:lstStyle/>
          <a:p>
            <a:r>
              <a:rPr lang="en-SG" dirty="0">
                <a:latin typeface="Barlow Semi Condensed" panose="00000506000000000000" pitchFamily="2" charset="0"/>
              </a:rPr>
              <a:t>Combines weak classifiers into a strong classifier by learning through mistakes</a:t>
            </a:r>
          </a:p>
        </p:txBody>
      </p:sp>
      <p:sp>
        <p:nvSpPr>
          <p:cNvPr id="13" name="TextBox 12">
            <a:extLst>
              <a:ext uri="{FF2B5EF4-FFF2-40B4-BE49-F238E27FC236}">
                <a16:creationId xmlns:a16="http://schemas.microsoft.com/office/drawing/2014/main" id="{AE4AFD78-A46E-88CA-980C-B55C9B874D5F}"/>
              </a:ext>
            </a:extLst>
          </p:cNvPr>
          <p:cNvSpPr txBox="1"/>
          <p:nvPr/>
        </p:nvSpPr>
        <p:spPr>
          <a:xfrm>
            <a:off x="5360772" y="1331753"/>
            <a:ext cx="2528453" cy="1169551"/>
          </a:xfrm>
          <a:prstGeom prst="rect">
            <a:avLst/>
          </a:prstGeom>
          <a:noFill/>
        </p:spPr>
        <p:txBody>
          <a:bodyPr wrap="square" rtlCol="0">
            <a:spAutoFit/>
          </a:bodyPr>
          <a:lstStyle/>
          <a:p>
            <a:r>
              <a:rPr lang="en-SG" dirty="0">
                <a:latin typeface="Barlow Semi Condensed" panose="00000506000000000000" pitchFamily="2" charset="0"/>
              </a:rPr>
              <a:t>Ensemble of decision trees to vote on the predicted class. Predicted class is decided through majority outcome from each decision tree</a:t>
            </a:r>
          </a:p>
        </p:txBody>
      </p:sp>
      <p:sp>
        <p:nvSpPr>
          <p:cNvPr id="14" name="TextBox 13">
            <a:extLst>
              <a:ext uri="{FF2B5EF4-FFF2-40B4-BE49-F238E27FC236}">
                <a16:creationId xmlns:a16="http://schemas.microsoft.com/office/drawing/2014/main" id="{53F88C98-6DF4-18E5-207F-1A8386496DC1}"/>
              </a:ext>
            </a:extLst>
          </p:cNvPr>
          <p:cNvSpPr txBox="1"/>
          <p:nvPr/>
        </p:nvSpPr>
        <p:spPr>
          <a:xfrm>
            <a:off x="5429504" y="3993087"/>
            <a:ext cx="2528453" cy="523220"/>
          </a:xfrm>
          <a:prstGeom prst="rect">
            <a:avLst/>
          </a:prstGeom>
          <a:noFill/>
        </p:spPr>
        <p:txBody>
          <a:bodyPr wrap="square" rtlCol="0">
            <a:spAutoFit/>
          </a:bodyPr>
          <a:lstStyle/>
          <a:p>
            <a:r>
              <a:rPr lang="en-SG" dirty="0">
                <a:latin typeface="Barlow Semi Condensed" panose="00000506000000000000" pitchFamily="2" charset="0"/>
              </a:rPr>
              <a:t>Single Decision tree outcome prediction</a:t>
            </a:r>
          </a:p>
        </p:txBody>
      </p:sp>
    </p:spTree>
    <p:extLst>
      <p:ext uri="{BB962C8B-B14F-4D97-AF65-F5344CB8AC3E}">
        <p14:creationId xmlns:p14="http://schemas.microsoft.com/office/powerpoint/2010/main" val="2787904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D5324-BB33-18EF-7F02-230741E8EC63}"/>
              </a:ext>
            </a:extLst>
          </p:cNvPr>
          <p:cNvSpPr>
            <a:spLocks noGrp="1"/>
          </p:cNvSpPr>
          <p:nvPr>
            <p:ph type="title"/>
          </p:nvPr>
        </p:nvSpPr>
        <p:spPr/>
        <p:txBody>
          <a:bodyPr/>
          <a:lstStyle/>
          <a:p>
            <a:r>
              <a:rPr lang="en-SG" dirty="0"/>
              <a:t>Modelling</a:t>
            </a:r>
          </a:p>
        </p:txBody>
      </p:sp>
      <p:sp>
        <p:nvSpPr>
          <p:cNvPr id="3" name="TextBox 2">
            <a:extLst>
              <a:ext uri="{FF2B5EF4-FFF2-40B4-BE49-F238E27FC236}">
                <a16:creationId xmlns:a16="http://schemas.microsoft.com/office/drawing/2014/main" id="{B4231CA5-2ED4-6154-65F9-F82A4A20DD94}"/>
              </a:ext>
            </a:extLst>
          </p:cNvPr>
          <p:cNvSpPr txBox="1"/>
          <p:nvPr/>
        </p:nvSpPr>
        <p:spPr>
          <a:xfrm>
            <a:off x="919511" y="1358924"/>
            <a:ext cx="903964" cy="307777"/>
          </a:xfrm>
          <a:prstGeom prst="rect">
            <a:avLst/>
          </a:prstGeom>
          <a:noFill/>
        </p:spPr>
        <p:txBody>
          <a:bodyPr wrap="square" rtlCol="0">
            <a:spAutoFit/>
          </a:bodyPr>
          <a:lstStyle/>
          <a:p>
            <a:r>
              <a:rPr lang="en-SG" b="1" dirty="0">
                <a:latin typeface="Barlow Semi Condensed" panose="00000506000000000000" pitchFamily="2" charset="0"/>
              </a:rPr>
              <a:t>Webcam</a:t>
            </a:r>
          </a:p>
        </p:txBody>
      </p:sp>
      <p:graphicFrame>
        <p:nvGraphicFramePr>
          <p:cNvPr id="5" name="Table 4">
            <a:extLst>
              <a:ext uri="{FF2B5EF4-FFF2-40B4-BE49-F238E27FC236}">
                <a16:creationId xmlns:a16="http://schemas.microsoft.com/office/drawing/2014/main" id="{7AB21CC8-442C-DCBE-6BD8-7D54370AEFFD}"/>
              </a:ext>
            </a:extLst>
          </p:cNvPr>
          <p:cNvGraphicFramePr>
            <a:graphicFrameLocks noGrp="1"/>
          </p:cNvGraphicFramePr>
          <p:nvPr>
            <p:extLst>
              <p:ext uri="{D42A27DB-BD31-4B8C-83A1-F6EECF244321}">
                <p14:modId xmlns:p14="http://schemas.microsoft.com/office/powerpoint/2010/main" val="3808615617"/>
              </p:ext>
            </p:extLst>
          </p:nvPr>
        </p:nvGraphicFramePr>
        <p:xfrm>
          <a:off x="912668" y="1749398"/>
          <a:ext cx="6347115" cy="2263140"/>
        </p:xfrm>
        <a:graphic>
          <a:graphicData uri="http://schemas.openxmlformats.org/drawingml/2006/table">
            <a:tbl>
              <a:tblPr/>
              <a:tblGrid>
                <a:gridCol w="2115705">
                  <a:extLst>
                    <a:ext uri="{9D8B030D-6E8A-4147-A177-3AD203B41FA5}">
                      <a16:colId xmlns:a16="http://schemas.microsoft.com/office/drawing/2014/main" val="4211510265"/>
                    </a:ext>
                  </a:extLst>
                </a:gridCol>
                <a:gridCol w="2115705">
                  <a:extLst>
                    <a:ext uri="{9D8B030D-6E8A-4147-A177-3AD203B41FA5}">
                      <a16:colId xmlns:a16="http://schemas.microsoft.com/office/drawing/2014/main" val="2379563840"/>
                    </a:ext>
                  </a:extLst>
                </a:gridCol>
                <a:gridCol w="2115705">
                  <a:extLst>
                    <a:ext uri="{9D8B030D-6E8A-4147-A177-3AD203B41FA5}">
                      <a16:colId xmlns:a16="http://schemas.microsoft.com/office/drawing/2014/main" val="1772584339"/>
                    </a:ext>
                  </a:extLst>
                </a:gridCol>
              </a:tblGrid>
              <a:tr h="275221">
                <a:tc>
                  <a:txBody>
                    <a:bodyPr/>
                    <a:lstStyle/>
                    <a:p>
                      <a:r>
                        <a:rPr lang="en-SG" sz="1200" b="1" dirty="0">
                          <a:effectLst/>
                          <a:latin typeface="Barlow Semi Condensed" panose="00000506000000000000" pitchFamily="2" charset="0"/>
                        </a:rPr>
                        <a:t>Models</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b="1">
                          <a:effectLst/>
                          <a:latin typeface="Barlow Semi Condensed" panose="00000506000000000000" pitchFamily="2" charset="0"/>
                        </a:rPr>
                        <a:t>Validation Accuracy</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a:effectLst/>
                          <a:latin typeface="Barlow Semi Condensed" panose="00000506000000000000" pitchFamily="2" charset="0"/>
                        </a:rPr>
                        <a:t>Mean F1 Score of 5 Postures</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2160138"/>
                  </a:ext>
                </a:extLst>
              </a:tr>
              <a:tr h="275221">
                <a:tc>
                  <a:txBody>
                    <a:bodyPr/>
                    <a:lstStyle/>
                    <a:p>
                      <a:r>
                        <a:rPr lang="en-SG" sz="1200" dirty="0">
                          <a:effectLst/>
                          <a:latin typeface="Barlow Semi Condensed" panose="00000506000000000000" pitchFamily="2" charset="0"/>
                        </a:rPr>
                        <a:t>Logistic Regression</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dirty="0">
                          <a:effectLst/>
                          <a:latin typeface="Barlow Semi Condensed" panose="00000506000000000000" pitchFamily="2" charset="0"/>
                        </a:rPr>
                        <a:t>99.8%</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a:effectLst/>
                          <a:latin typeface="Barlow Semi Condensed" panose="00000506000000000000" pitchFamily="2" charset="0"/>
                        </a:rPr>
                        <a:t>99.8%</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0264595"/>
                  </a:ext>
                </a:extLst>
              </a:tr>
              <a:tr h="275221">
                <a:tc>
                  <a:txBody>
                    <a:bodyPr/>
                    <a:lstStyle/>
                    <a:p>
                      <a:r>
                        <a:rPr lang="en-SG" sz="1200" dirty="0">
                          <a:effectLst/>
                          <a:latin typeface="Barlow Semi Condensed" panose="00000506000000000000" pitchFamily="2" charset="0"/>
                        </a:rPr>
                        <a:t>Ridge Classification</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dirty="0">
                          <a:effectLst/>
                          <a:latin typeface="Barlow Semi Condensed" panose="00000506000000000000" pitchFamily="2" charset="0"/>
                        </a:rPr>
                        <a:t>97.2%</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a:effectLst/>
                          <a:latin typeface="Barlow Semi Condensed" panose="00000506000000000000" pitchFamily="2" charset="0"/>
                        </a:rPr>
                        <a:t>97.2%</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8030762"/>
                  </a:ext>
                </a:extLst>
              </a:tr>
              <a:tr h="275221">
                <a:tc>
                  <a:txBody>
                    <a:bodyPr/>
                    <a:lstStyle/>
                    <a:p>
                      <a:r>
                        <a:rPr lang="en-SG" sz="1200">
                          <a:effectLst/>
                          <a:latin typeface="Barlow Semi Condensed" panose="00000506000000000000" pitchFamily="2" charset="0"/>
                        </a:rPr>
                        <a:t>Random Forest Classifier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dirty="0">
                          <a:effectLst/>
                          <a:latin typeface="Barlow Semi Condensed" panose="00000506000000000000" pitchFamily="2" charset="0"/>
                        </a:rPr>
                        <a:t>99.6%</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a:effectLst/>
                          <a:latin typeface="Barlow Semi Condensed" panose="00000506000000000000" pitchFamily="2" charset="0"/>
                        </a:rPr>
                        <a:t>99.6%</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9124954"/>
                  </a:ext>
                </a:extLst>
              </a:tr>
              <a:tr h="275221">
                <a:tc>
                  <a:txBody>
                    <a:bodyPr/>
                    <a:lstStyle/>
                    <a:p>
                      <a:r>
                        <a:rPr lang="en-SG" sz="1200">
                          <a:effectLst/>
                          <a:latin typeface="Barlow Semi Condensed" panose="00000506000000000000" pitchFamily="2" charset="0"/>
                        </a:rPr>
                        <a:t>Gradient Boosting Classifier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dirty="0">
                          <a:effectLst/>
                          <a:latin typeface="Barlow Semi Condensed" panose="00000506000000000000" pitchFamily="2" charset="0"/>
                        </a:rPr>
                        <a:t>99.6%</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dirty="0">
                          <a:effectLst/>
                          <a:latin typeface="Barlow Semi Condensed" panose="00000506000000000000" pitchFamily="2" charset="0"/>
                        </a:rPr>
                        <a:t>99.5%</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1950913"/>
                  </a:ext>
                </a:extLst>
              </a:tr>
              <a:tr h="275221">
                <a:tc>
                  <a:txBody>
                    <a:bodyPr/>
                    <a:lstStyle/>
                    <a:p>
                      <a:r>
                        <a:rPr lang="en-SG" sz="1200">
                          <a:effectLst/>
                          <a:latin typeface="Barlow Semi Condensed" panose="00000506000000000000" pitchFamily="2" charset="0"/>
                        </a:rPr>
                        <a:t>Adaptive Boosting (ADA) Classifier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dirty="0">
                          <a:effectLst/>
                          <a:latin typeface="Barlow Semi Condensed" panose="00000506000000000000" pitchFamily="2" charset="0"/>
                        </a:rPr>
                        <a:t>53.2%</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dirty="0">
                          <a:effectLst/>
                          <a:latin typeface="Barlow Semi Condensed" panose="00000506000000000000" pitchFamily="2" charset="0"/>
                        </a:rPr>
                        <a:t>45.1%</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6300625"/>
                  </a:ext>
                </a:extLst>
              </a:tr>
              <a:tr h="275221">
                <a:tc>
                  <a:txBody>
                    <a:bodyPr/>
                    <a:lstStyle/>
                    <a:p>
                      <a:r>
                        <a:rPr lang="en-SG" sz="1200">
                          <a:effectLst/>
                          <a:latin typeface="Barlow Semi Condensed" panose="00000506000000000000" pitchFamily="2" charset="0"/>
                        </a:rPr>
                        <a:t>Decision Tree Classifier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dirty="0">
                          <a:effectLst/>
                          <a:latin typeface="Barlow Semi Condensed" panose="00000506000000000000" pitchFamily="2" charset="0"/>
                        </a:rPr>
                        <a:t>98.6%</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SG" sz="1200" dirty="0">
                          <a:effectLst/>
                          <a:latin typeface="Barlow Semi Condensed" panose="00000506000000000000" pitchFamily="2" charset="0"/>
                        </a:rPr>
                        <a:t>98.6%</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7947932"/>
                  </a:ext>
                </a:extLst>
              </a:tr>
            </a:tbl>
          </a:graphicData>
        </a:graphic>
      </p:graphicFrame>
      <p:sp>
        <p:nvSpPr>
          <p:cNvPr id="6" name="TextBox 5">
            <a:extLst>
              <a:ext uri="{FF2B5EF4-FFF2-40B4-BE49-F238E27FC236}">
                <a16:creationId xmlns:a16="http://schemas.microsoft.com/office/drawing/2014/main" id="{17BF2088-A53D-602D-4334-95DD16625116}"/>
              </a:ext>
            </a:extLst>
          </p:cNvPr>
          <p:cNvSpPr txBox="1"/>
          <p:nvPr/>
        </p:nvSpPr>
        <p:spPr>
          <a:xfrm>
            <a:off x="912668" y="4460435"/>
            <a:ext cx="6698672" cy="523220"/>
          </a:xfrm>
          <a:prstGeom prst="rect">
            <a:avLst/>
          </a:prstGeom>
          <a:noFill/>
        </p:spPr>
        <p:txBody>
          <a:bodyPr wrap="square" rtlCol="0">
            <a:spAutoFit/>
          </a:bodyPr>
          <a:lstStyle/>
          <a:p>
            <a:r>
              <a:rPr lang="en-SG" dirty="0">
                <a:latin typeface="Barlow Semi Condensed" panose="00000506000000000000" pitchFamily="2" charset="0"/>
              </a:rPr>
              <a:t>Logistic Regression, Random Forest and Gradient Boosting Classifier have relatively high validation accuracy score and F1 score</a:t>
            </a:r>
          </a:p>
        </p:txBody>
      </p:sp>
      <p:sp>
        <p:nvSpPr>
          <p:cNvPr id="7" name="Rectangle 6">
            <a:extLst>
              <a:ext uri="{FF2B5EF4-FFF2-40B4-BE49-F238E27FC236}">
                <a16:creationId xmlns:a16="http://schemas.microsoft.com/office/drawing/2014/main" id="{173F6657-6E70-526E-9232-A847F7B9E149}"/>
              </a:ext>
            </a:extLst>
          </p:cNvPr>
          <p:cNvSpPr/>
          <p:nvPr/>
        </p:nvSpPr>
        <p:spPr>
          <a:xfrm>
            <a:off x="775855" y="2636853"/>
            <a:ext cx="6698672" cy="32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5114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AD20-EE25-1250-5BCC-D8EEE91862B7}"/>
              </a:ext>
            </a:extLst>
          </p:cNvPr>
          <p:cNvSpPr>
            <a:spLocks noGrp="1"/>
          </p:cNvSpPr>
          <p:nvPr>
            <p:ph type="title"/>
          </p:nvPr>
        </p:nvSpPr>
        <p:spPr>
          <a:xfrm>
            <a:off x="1336803" y="11649"/>
            <a:ext cx="6597511" cy="572700"/>
          </a:xfrm>
        </p:spPr>
        <p:txBody>
          <a:bodyPr/>
          <a:lstStyle/>
          <a:p>
            <a:r>
              <a:rPr lang="en-SG" dirty="0"/>
              <a:t>Feature importance to classify a posture (Webcam)</a:t>
            </a:r>
          </a:p>
        </p:txBody>
      </p:sp>
      <p:pic>
        <p:nvPicPr>
          <p:cNvPr id="4" name="Picture 3">
            <a:extLst>
              <a:ext uri="{FF2B5EF4-FFF2-40B4-BE49-F238E27FC236}">
                <a16:creationId xmlns:a16="http://schemas.microsoft.com/office/drawing/2014/main" id="{7AA27606-C9FB-A306-5882-2E55B23EE78A}"/>
              </a:ext>
            </a:extLst>
          </p:cNvPr>
          <p:cNvPicPr>
            <a:picLocks noChangeAspect="1"/>
          </p:cNvPicPr>
          <p:nvPr/>
        </p:nvPicPr>
        <p:blipFill>
          <a:blip r:embed="rId2"/>
          <a:stretch>
            <a:fillRect/>
          </a:stretch>
        </p:blipFill>
        <p:spPr>
          <a:xfrm>
            <a:off x="1676541" y="981848"/>
            <a:ext cx="5790767" cy="3321720"/>
          </a:xfrm>
          <a:prstGeom prst="rect">
            <a:avLst/>
          </a:prstGeom>
        </p:spPr>
      </p:pic>
      <p:sp>
        <p:nvSpPr>
          <p:cNvPr id="6" name="TextBox 5">
            <a:extLst>
              <a:ext uri="{FF2B5EF4-FFF2-40B4-BE49-F238E27FC236}">
                <a16:creationId xmlns:a16="http://schemas.microsoft.com/office/drawing/2014/main" id="{F5DF900D-FA6B-AE79-DB66-55E0EEA53C72}"/>
              </a:ext>
            </a:extLst>
          </p:cNvPr>
          <p:cNvSpPr txBox="1"/>
          <p:nvPr/>
        </p:nvSpPr>
        <p:spPr>
          <a:xfrm>
            <a:off x="1189657" y="1219203"/>
            <a:ext cx="846707"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Y-Right shoulder</a:t>
            </a:r>
          </a:p>
        </p:txBody>
      </p:sp>
      <p:sp>
        <p:nvSpPr>
          <p:cNvPr id="7" name="TextBox 6">
            <a:extLst>
              <a:ext uri="{FF2B5EF4-FFF2-40B4-BE49-F238E27FC236}">
                <a16:creationId xmlns:a16="http://schemas.microsoft.com/office/drawing/2014/main" id="{B2EA644C-0FF0-E353-6241-19C10D90859C}"/>
              </a:ext>
            </a:extLst>
          </p:cNvPr>
          <p:cNvSpPr txBox="1"/>
          <p:nvPr/>
        </p:nvSpPr>
        <p:spPr>
          <a:xfrm>
            <a:off x="1203753" y="1386003"/>
            <a:ext cx="800219"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Y-Left shoulder</a:t>
            </a:r>
          </a:p>
        </p:txBody>
      </p:sp>
      <p:sp>
        <p:nvSpPr>
          <p:cNvPr id="8" name="TextBox 7">
            <a:extLst>
              <a:ext uri="{FF2B5EF4-FFF2-40B4-BE49-F238E27FC236}">
                <a16:creationId xmlns:a16="http://schemas.microsoft.com/office/drawing/2014/main" id="{C4645F65-E172-7F3B-ACF6-E40C1836A177}"/>
              </a:ext>
            </a:extLst>
          </p:cNvPr>
          <p:cNvSpPr txBox="1"/>
          <p:nvPr/>
        </p:nvSpPr>
        <p:spPr>
          <a:xfrm>
            <a:off x="1189652" y="1529774"/>
            <a:ext cx="843501"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Z-Right shoulder</a:t>
            </a:r>
          </a:p>
        </p:txBody>
      </p:sp>
      <p:sp>
        <p:nvSpPr>
          <p:cNvPr id="9" name="TextBox 8">
            <a:extLst>
              <a:ext uri="{FF2B5EF4-FFF2-40B4-BE49-F238E27FC236}">
                <a16:creationId xmlns:a16="http://schemas.microsoft.com/office/drawing/2014/main" id="{DE701EA4-DE89-D670-E16C-639B468B67C0}"/>
              </a:ext>
            </a:extLst>
          </p:cNvPr>
          <p:cNvSpPr txBox="1"/>
          <p:nvPr/>
        </p:nvSpPr>
        <p:spPr>
          <a:xfrm>
            <a:off x="1293820" y="1810788"/>
            <a:ext cx="628698"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Z-Right ear</a:t>
            </a:r>
          </a:p>
        </p:txBody>
      </p:sp>
      <p:sp>
        <p:nvSpPr>
          <p:cNvPr id="11" name="TextBox 10">
            <a:extLst>
              <a:ext uri="{FF2B5EF4-FFF2-40B4-BE49-F238E27FC236}">
                <a16:creationId xmlns:a16="http://schemas.microsoft.com/office/drawing/2014/main" id="{C5437475-1A8E-D820-BCC0-B42A11A6EBD8}"/>
              </a:ext>
            </a:extLst>
          </p:cNvPr>
          <p:cNvSpPr txBox="1"/>
          <p:nvPr/>
        </p:nvSpPr>
        <p:spPr>
          <a:xfrm>
            <a:off x="1336803" y="1070814"/>
            <a:ext cx="534121"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Distance</a:t>
            </a:r>
          </a:p>
        </p:txBody>
      </p:sp>
      <p:sp>
        <p:nvSpPr>
          <p:cNvPr id="12" name="TextBox 11">
            <a:extLst>
              <a:ext uri="{FF2B5EF4-FFF2-40B4-BE49-F238E27FC236}">
                <a16:creationId xmlns:a16="http://schemas.microsoft.com/office/drawing/2014/main" id="{2417D93B-E864-B789-D06D-9195DE79E394}"/>
              </a:ext>
            </a:extLst>
          </p:cNvPr>
          <p:cNvSpPr txBox="1"/>
          <p:nvPr/>
        </p:nvSpPr>
        <p:spPr>
          <a:xfrm>
            <a:off x="1189652" y="1669475"/>
            <a:ext cx="873957"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Y-Right eye outer</a:t>
            </a:r>
          </a:p>
        </p:txBody>
      </p:sp>
      <p:sp>
        <p:nvSpPr>
          <p:cNvPr id="13" name="TextBox 12">
            <a:extLst>
              <a:ext uri="{FF2B5EF4-FFF2-40B4-BE49-F238E27FC236}">
                <a16:creationId xmlns:a16="http://schemas.microsoft.com/office/drawing/2014/main" id="{BEF315AD-0687-3066-9CC3-E2F23DD8B888}"/>
              </a:ext>
            </a:extLst>
          </p:cNvPr>
          <p:cNvSpPr txBox="1"/>
          <p:nvPr/>
        </p:nvSpPr>
        <p:spPr>
          <a:xfrm>
            <a:off x="1245328" y="1949334"/>
            <a:ext cx="805029"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Z-Left Shoulder</a:t>
            </a:r>
          </a:p>
        </p:txBody>
      </p:sp>
      <p:sp>
        <p:nvSpPr>
          <p:cNvPr id="14" name="TextBox 13">
            <a:extLst>
              <a:ext uri="{FF2B5EF4-FFF2-40B4-BE49-F238E27FC236}">
                <a16:creationId xmlns:a16="http://schemas.microsoft.com/office/drawing/2014/main" id="{D58FD718-152D-F9BB-769F-B53CA2C0531E}"/>
              </a:ext>
            </a:extLst>
          </p:cNvPr>
          <p:cNvSpPr txBox="1"/>
          <p:nvPr/>
        </p:nvSpPr>
        <p:spPr>
          <a:xfrm>
            <a:off x="1327483" y="2097052"/>
            <a:ext cx="595035"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Z-Left Eye</a:t>
            </a:r>
          </a:p>
        </p:txBody>
      </p:sp>
      <p:sp>
        <p:nvSpPr>
          <p:cNvPr id="15" name="TextBox 14">
            <a:extLst>
              <a:ext uri="{FF2B5EF4-FFF2-40B4-BE49-F238E27FC236}">
                <a16:creationId xmlns:a16="http://schemas.microsoft.com/office/drawing/2014/main" id="{0D1606B6-97AF-10DE-771C-56E8075B1CC4}"/>
              </a:ext>
            </a:extLst>
          </p:cNvPr>
          <p:cNvSpPr txBox="1"/>
          <p:nvPr/>
        </p:nvSpPr>
        <p:spPr>
          <a:xfrm>
            <a:off x="1245328" y="2245418"/>
            <a:ext cx="821059"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Z-Left Eye inner</a:t>
            </a:r>
          </a:p>
        </p:txBody>
      </p:sp>
      <p:sp>
        <p:nvSpPr>
          <p:cNvPr id="17" name="TextBox 16">
            <a:extLst>
              <a:ext uri="{FF2B5EF4-FFF2-40B4-BE49-F238E27FC236}">
                <a16:creationId xmlns:a16="http://schemas.microsoft.com/office/drawing/2014/main" id="{6268BE5D-8BE1-CC01-6C01-BC751A046402}"/>
              </a:ext>
            </a:extLst>
          </p:cNvPr>
          <p:cNvSpPr txBox="1"/>
          <p:nvPr/>
        </p:nvSpPr>
        <p:spPr>
          <a:xfrm>
            <a:off x="1035524" y="4284518"/>
            <a:ext cx="4572000" cy="830997"/>
          </a:xfrm>
          <a:prstGeom prst="rect">
            <a:avLst/>
          </a:prstGeom>
          <a:noFill/>
        </p:spPr>
        <p:txBody>
          <a:bodyPr wrap="square">
            <a:spAutoFit/>
          </a:bodyPr>
          <a:lstStyle/>
          <a:p>
            <a:r>
              <a:rPr lang="en-SG" sz="1200" dirty="0">
                <a:latin typeface="Barlow Semi Condensed" panose="00000506000000000000" pitchFamily="2" charset="0"/>
              </a:rPr>
              <a:t>Above is the top 3 key predictors for the model to classify a posture:</a:t>
            </a:r>
          </a:p>
          <a:p>
            <a:pPr marL="171450" indent="-171450">
              <a:buFont typeface="Arial" panose="020B0604020202020204" pitchFamily="34" charset="0"/>
              <a:buChar char="•"/>
            </a:pPr>
            <a:r>
              <a:rPr lang="en-SG" sz="1200" dirty="0">
                <a:latin typeface="Barlow Semi Condensed" panose="00000506000000000000" pitchFamily="2" charset="0"/>
              </a:rPr>
              <a:t>Distance</a:t>
            </a:r>
          </a:p>
          <a:p>
            <a:pPr marL="171450" indent="-171450">
              <a:buFont typeface="Arial" panose="020B0604020202020204" pitchFamily="34" charset="0"/>
              <a:buChar char="•"/>
            </a:pPr>
            <a:r>
              <a:rPr lang="en-SG" sz="1200" dirty="0">
                <a:latin typeface="Barlow Semi Condensed" panose="00000506000000000000" pitchFamily="2" charset="0"/>
              </a:rPr>
              <a:t>y13 (Right Shoulder)</a:t>
            </a:r>
          </a:p>
          <a:p>
            <a:pPr marL="171450" indent="-171450">
              <a:buFont typeface="Arial" panose="020B0604020202020204" pitchFamily="34" charset="0"/>
              <a:buChar char="•"/>
            </a:pPr>
            <a:r>
              <a:rPr lang="en-SG" sz="1200" dirty="0">
                <a:latin typeface="Barlow Semi Condensed" panose="00000506000000000000" pitchFamily="2" charset="0"/>
              </a:rPr>
              <a:t>y12 (Left Shoulder)</a:t>
            </a:r>
          </a:p>
        </p:txBody>
      </p:sp>
      <p:pic>
        <p:nvPicPr>
          <p:cNvPr id="18" name="Picture 17">
            <a:extLst>
              <a:ext uri="{FF2B5EF4-FFF2-40B4-BE49-F238E27FC236}">
                <a16:creationId xmlns:a16="http://schemas.microsoft.com/office/drawing/2014/main" id="{ACBED690-51E7-F6D6-F19C-E0B8D4377842}"/>
              </a:ext>
            </a:extLst>
          </p:cNvPr>
          <p:cNvPicPr>
            <a:picLocks noChangeAspect="1"/>
          </p:cNvPicPr>
          <p:nvPr/>
        </p:nvPicPr>
        <p:blipFill>
          <a:blip r:embed="rId3"/>
          <a:stretch>
            <a:fillRect/>
          </a:stretch>
        </p:blipFill>
        <p:spPr>
          <a:xfrm>
            <a:off x="9302683" y="1383881"/>
            <a:ext cx="3844604" cy="2257118"/>
          </a:xfrm>
          <a:prstGeom prst="rect">
            <a:avLst/>
          </a:prstGeom>
        </p:spPr>
      </p:pic>
      <p:sp>
        <p:nvSpPr>
          <p:cNvPr id="19" name="TextBox 18">
            <a:extLst>
              <a:ext uri="{FF2B5EF4-FFF2-40B4-BE49-F238E27FC236}">
                <a16:creationId xmlns:a16="http://schemas.microsoft.com/office/drawing/2014/main" id="{7D2E3DA5-B502-D634-A55F-760F96DA1335}"/>
              </a:ext>
            </a:extLst>
          </p:cNvPr>
          <p:cNvSpPr txBox="1"/>
          <p:nvPr/>
        </p:nvSpPr>
        <p:spPr>
          <a:xfrm>
            <a:off x="1248979" y="2404718"/>
            <a:ext cx="747320"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Y-Mouth Right</a:t>
            </a:r>
          </a:p>
        </p:txBody>
      </p:sp>
    </p:spTree>
    <p:extLst>
      <p:ext uri="{BB962C8B-B14F-4D97-AF65-F5344CB8AC3E}">
        <p14:creationId xmlns:p14="http://schemas.microsoft.com/office/powerpoint/2010/main" val="3478564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6EC5-41A8-C57E-EB35-70FA0259FD97}"/>
              </a:ext>
            </a:extLst>
          </p:cNvPr>
          <p:cNvSpPr>
            <a:spLocks noGrp="1"/>
          </p:cNvSpPr>
          <p:nvPr>
            <p:ph type="title"/>
          </p:nvPr>
        </p:nvSpPr>
        <p:spPr/>
        <p:txBody>
          <a:bodyPr/>
          <a:lstStyle/>
          <a:p>
            <a:r>
              <a:rPr lang="en-SG" dirty="0"/>
              <a:t>Modelling</a:t>
            </a:r>
          </a:p>
        </p:txBody>
      </p:sp>
      <p:sp>
        <p:nvSpPr>
          <p:cNvPr id="3" name="TextBox 2">
            <a:extLst>
              <a:ext uri="{FF2B5EF4-FFF2-40B4-BE49-F238E27FC236}">
                <a16:creationId xmlns:a16="http://schemas.microsoft.com/office/drawing/2014/main" id="{ED1C3CEA-4D81-E984-0A30-D2FE6807D721}"/>
              </a:ext>
            </a:extLst>
          </p:cNvPr>
          <p:cNvSpPr txBox="1"/>
          <p:nvPr/>
        </p:nvSpPr>
        <p:spPr>
          <a:xfrm>
            <a:off x="958486" y="1569179"/>
            <a:ext cx="903964" cy="307777"/>
          </a:xfrm>
          <a:prstGeom prst="rect">
            <a:avLst/>
          </a:prstGeom>
          <a:noFill/>
        </p:spPr>
        <p:txBody>
          <a:bodyPr wrap="square" rtlCol="0">
            <a:spAutoFit/>
          </a:bodyPr>
          <a:lstStyle/>
          <a:p>
            <a:r>
              <a:rPr lang="en-SG" b="1" dirty="0" err="1">
                <a:latin typeface="Barlow Semi Condensed" panose="00000506000000000000" pitchFamily="2" charset="0"/>
              </a:rPr>
              <a:t>Sidecam</a:t>
            </a:r>
            <a:endParaRPr lang="en-SG" b="1" dirty="0">
              <a:latin typeface="Barlow Semi Condensed" panose="00000506000000000000" pitchFamily="2" charset="0"/>
            </a:endParaRPr>
          </a:p>
        </p:txBody>
      </p:sp>
      <p:graphicFrame>
        <p:nvGraphicFramePr>
          <p:cNvPr id="5" name="Table 4">
            <a:extLst>
              <a:ext uri="{FF2B5EF4-FFF2-40B4-BE49-F238E27FC236}">
                <a16:creationId xmlns:a16="http://schemas.microsoft.com/office/drawing/2014/main" id="{497EF293-3A1D-E8B3-FFB4-F9E84AE6FC29}"/>
              </a:ext>
            </a:extLst>
          </p:cNvPr>
          <p:cNvGraphicFramePr>
            <a:graphicFrameLocks noGrp="1"/>
          </p:cNvGraphicFramePr>
          <p:nvPr>
            <p:extLst>
              <p:ext uri="{D42A27DB-BD31-4B8C-83A1-F6EECF244321}">
                <p14:modId xmlns:p14="http://schemas.microsoft.com/office/powerpoint/2010/main" val="1584123817"/>
              </p:ext>
            </p:extLst>
          </p:nvPr>
        </p:nvGraphicFramePr>
        <p:xfrm>
          <a:off x="958486" y="1973509"/>
          <a:ext cx="7226877" cy="2080260"/>
        </p:xfrm>
        <a:graphic>
          <a:graphicData uri="http://schemas.openxmlformats.org/drawingml/2006/table">
            <a:tbl>
              <a:tblPr/>
              <a:tblGrid>
                <a:gridCol w="2408959">
                  <a:extLst>
                    <a:ext uri="{9D8B030D-6E8A-4147-A177-3AD203B41FA5}">
                      <a16:colId xmlns:a16="http://schemas.microsoft.com/office/drawing/2014/main" val="3334180337"/>
                    </a:ext>
                  </a:extLst>
                </a:gridCol>
                <a:gridCol w="2408959">
                  <a:extLst>
                    <a:ext uri="{9D8B030D-6E8A-4147-A177-3AD203B41FA5}">
                      <a16:colId xmlns:a16="http://schemas.microsoft.com/office/drawing/2014/main" val="2608746531"/>
                    </a:ext>
                  </a:extLst>
                </a:gridCol>
                <a:gridCol w="2408959">
                  <a:extLst>
                    <a:ext uri="{9D8B030D-6E8A-4147-A177-3AD203B41FA5}">
                      <a16:colId xmlns:a16="http://schemas.microsoft.com/office/drawing/2014/main" val="1766487853"/>
                    </a:ext>
                  </a:extLst>
                </a:gridCol>
              </a:tblGrid>
              <a:tr h="268294">
                <a:tc>
                  <a:txBody>
                    <a:bodyPr/>
                    <a:lstStyle/>
                    <a:p>
                      <a:r>
                        <a:rPr lang="en-SG" sz="1200" b="1" dirty="0">
                          <a:effectLst/>
                          <a:latin typeface="Barlow Semi Condensed" panose="00000506000000000000" pitchFamily="2" charset="0"/>
                        </a:rPr>
                        <a:t>Models</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b="1">
                          <a:effectLst/>
                          <a:latin typeface="Barlow Semi Condensed" panose="00000506000000000000" pitchFamily="2" charset="0"/>
                        </a:rPr>
                        <a:t>Validation Accuracy</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1">
                          <a:effectLst/>
                          <a:latin typeface="Barlow Semi Condensed" panose="00000506000000000000" pitchFamily="2" charset="0"/>
                        </a:rPr>
                        <a:t>Mean F1 Score of 5 Postures</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8610124"/>
                  </a:ext>
                </a:extLst>
              </a:tr>
              <a:tr h="268294">
                <a:tc>
                  <a:txBody>
                    <a:bodyPr/>
                    <a:lstStyle/>
                    <a:p>
                      <a:r>
                        <a:rPr lang="en-SG" sz="1200" dirty="0">
                          <a:effectLst/>
                          <a:latin typeface="Barlow Semi Condensed" panose="00000506000000000000" pitchFamily="2" charset="0"/>
                        </a:rPr>
                        <a:t>Logistic Regression</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a:effectLst/>
                          <a:latin typeface="Barlow Semi Condensed" panose="00000506000000000000" pitchFamily="2" charset="0"/>
                        </a:rPr>
                        <a:t>98.8%</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a:effectLst/>
                          <a:latin typeface="Barlow Semi Condensed" panose="00000506000000000000" pitchFamily="2" charset="0"/>
                        </a:rPr>
                        <a:t>98.8%</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2496822"/>
                  </a:ext>
                </a:extLst>
              </a:tr>
              <a:tr h="268294">
                <a:tc>
                  <a:txBody>
                    <a:bodyPr/>
                    <a:lstStyle/>
                    <a:p>
                      <a:r>
                        <a:rPr lang="en-SG" sz="1200">
                          <a:effectLst/>
                          <a:latin typeface="Barlow Semi Condensed" panose="00000506000000000000" pitchFamily="2" charset="0"/>
                        </a:rPr>
                        <a:t>Ridge Classification</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dirty="0">
                          <a:effectLst/>
                          <a:latin typeface="Barlow Semi Condensed" panose="00000506000000000000" pitchFamily="2" charset="0"/>
                        </a:rPr>
                        <a:t>95.2%</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a:effectLst/>
                          <a:latin typeface="Barlow Semi Condensed" panose="00000506000000000000" pitchFamily="2" charset="0"/>
                        </a:rPr>
                        <a:t>94.5%</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8388546"/>
                  </a:ext>
                </a:extLst>
              </a:tr>
              <a:tr h="268294">
                <a:tc>
                  <a:txBody>
                    <a:bodyPr/>
                    <a:lstStyle/>
                    <a:p>
                      <a:r>
                        <a:rPr lang="en-SG" sz="1200">
                          <a:effectLst/>
                          <a:latin typeface="Barlow Semi Condensed" panose="00000506000000000000" pitchFamily="2" charset="0"/>
                        </a:rPr>
                        <a:t>Random Forest Classifier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dirty="0">
                          <a:effectLst/>
                          <a:latin typeface="Barlow Semi Condensed" panose="00000506000000000000" pitchFamily="2" charset="0"/>
                        </a:rPr>
                        <a:t>99.6%</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dirty="0">
                          <a:effectLst/>
                          <a:latin typeface="Barlow Semi Condensed" panose="00000506000000000000" pitchFamily="2" charset="0"/>
                        </a:rPr>
                        <a:t>99.1%</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5770019"/>
                  </a:ext>
                </a:extLst>
              </a:tr>
              <a:tr h="268294">
                <a:tc>
                  <a:txBody>
                    <a:bodyPr/>
                    <a:lstStyle/>
                    <a:p>
                      <a:r>
                        <a:rPr lang="en-SG" sz="1200">
                          <a:effectLst/>
                          <a:latin typeface="Barlow Semi Condensed" panose="00000506000000000000" pitchFamily="2" charset="0"/>
                        </a:rPr>
                        <a:t>Gradient Boosting Classifier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dirty="0">
                          <a:effectLst/>
                          <a:latin typeface="Barlow Semi Condensed" panose="00000506000000000000" pitchFamily="2" charset="0"/>
                        </a:rPr>
                        <a:t>99.5%</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dirty="0">
                          <a:effectLst/>
                          <a:latin typeface="Barlow Semi Condensed" panose="00000506000000000000" pitchFamily="2" charset="0"/>
                        </a:rPr>
                        <a:t>99%</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1993326"/>
                  </a:ext>
                </a:extLst>
              </a:tr>
              <a:tr h="268294">
                <a:tc>
                  <a:txBody>
                    <a:bodyPr/>
                    <a:lstStyle/>
                    <a:p>
                      <a:r>
                        <a:rPr lang="en-SG" sz="1200">
                          <a:effectLst/>
                          <a:latin typeface="Barlow Semi Condensed" panose="00000506000000000000" pitchFamily="2" charset="0"/>
                        </a:rPr>
                        <a:t>Adaptive Boosting (ADA) Classifier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a:effectLst/>
                          <a:latin typeface="Barlow Semi Condensed" panose="00000506000000000000" pitchFamily="2" charset="0"/>
                        </a:rPr>
                        <a:t>59.4%</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dirty="0">
                          <a:effectLst/>
                          <a:latin typeface="Barlow Semi Condensed" panose="00000506000000000000" pitchFamily="2" charset="0"/>
                        </a:rPr>
                        <a:t>57.7%</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8647298"/>
                  </a:ext>
                </a:extLst>
              </a:tr>
              <a:tr h="268294">
                <a:tc>
                  <a:txBody>
                    <a:bodyPr/>
                    <a:lstStyle/>
                    <a:p>
                      <a:r>
                        <a:rPr lang="en-SG" sz="1200" dirty="0">
                          <a:effectLst/>
                          <a:latin typeface="Barlow Semi Condensed" panose="00000506000000000000" pitchFamily="2" charset="0"/>
                        </a:rPr>
                        <a:t>Decision Tree Classifier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a:effectLst/>
                          <a:latin typeface="Barlow Semi Condensed" panose="00000506000000000000" pitchFamily="2" charset="0"/>
                        </a:rPr>
                        <a:t>97.4%</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200" dirty="0">
                          <a:effectLst/>
                          <a:latin typeface="Barlow Semi Condensed" panose="00000506000000000000" pitchFamily="2" charset="0"/>
                        </a:rPr>
                        <a:t>97%</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2470440"/>
                  </a:ext>
                </a:extLst>
              </a:tr>
            </a:tbl>
          </a:graphicData>
        </a:graphic>
      </p:graphicFrame>
      <p:sp>
        <p:nvSpPr>
          <p:cNvPr id="6" name="Rectangle 5">
            <a:extLst>
              <a:ext uri="{FF2B5EF4-FFF2-40B4-BE49-F238E27FC236}">
                <a16:creationId xmlns:a16="http://schemas.microsoft.com/office/drawing/2014/main" id="{5617F563-CA8F-82DA-B3D7-3D83F4D8626A}"/>
              </a:ext>
            </a:extLst>
          </p:cNvPr>
          <p:cNvSpPr/>
          <p:nvPr/>
        </p:nvSpPr>
        <p:spPr>
          <a:xfrm>
            <a:off x="845127" y="2850848"/>
            <a:ext cx="7412181" cy="325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22DD8664-1F44-1DEC-0876-3A77C0ADAE07}"/>
              </a:ext>
            </a:extLst>
          </p:cNvPr>
          <p:cNvSpPr txBox="1"/>
          <p:nvPr/>
        </p:nvSpPr>
        <p:spPr>
          <a:xfrm>
            <a:off x="912668" y="4460435"/>
            <a:ext cx="6407707" cy="523220"/>
          </a:xfrm>
          <a:prstGeom prst="rect">
            <a:avLst/>
          </a:prstGeom>
          <a:noFill/>
        </p:spPr>
        <p:txBody>
          <a:bodyPr wrap="square" rtlCol="0">
            <a:spAutoFit/>
          </a:bodyPr>
          <a:lstStyle/>
          <a:p>
            <a:r>
              <a:rPr lang="en-SG" dirty="0">
                <a:latin typeface="Barlow Semi Condensed" panose="00000506000000000000" pitchFamily="2" charset="0"/>
              </a:rPr>
              <a:t>Logistic Regression, Random Forest and Gradient Boosting Classifier have relatively high validation accuracy score and F1 score</a:t>
            </a:r>
          </a:p>
        </p:txBody>
      </p:sp>
    </p:spTree>
    <p:extLst>
      <p:ext uri="{BB962C8B-B14F-4D97-AF65-F5344CB8AC3E}">
        <p14:creationId xmlns:p14="http://schemas.microsoft.com/office/powerpoint/2010/main" val="3427599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789D3DD-9DC4-ACB1-14C4-9A4E9EA66A99}"/>
              </a:ext>
            </a:extLst>
          </p:cNvPr>
          <p:cNvPicPr>
            <a:picLocks noChangeAspect="1"/>
          </p:cNvPicPr>
          <p:nvPr/>
        </p:nvPicPr>
        <p:blipFill>
          <a:blip r:embed="rId2"/>
          <a:stretch>
            <a:fillRect/>
          </a:stretch>
        </p:blipFill>
        <p:spPr>
          <a:xfrm>
            <a:off x="1655857" y="900447"/>
            <a:ext cx="5612422" cy="3384071"/>
          </a:xfrm>
          <a:prstGeom prst="rect">
            <a:avLst/>
          </a:prstGeom>
        </p:spPr>
      </p:pic>
      <p:sp>
        <p:nvSpPr>
          <p:cNvPr id="2" name="Title 1">
            <a:extLst>
              <a:ext uri="{FF2B5EF4-FFF2-40B4-BE49-F238E27FC236}">
                <a16:creationId xmlns:a16="http://schemas.microsoft.com/office/drawing/2014/main" id="{E190AD20-EE25-1250-5BCC-D8EEE91862B7}"/>
              </a:ext>
            </a:extLst>
          </p:cNvPr>
          <p:cNvSpPr>
            <a:spLocks noGrp="1"/>
          </p:cNvSpPr>
          <p:nvPr>
            <p:ph type="title"/>
          </p:nvPr>
        </p:nvSpPr>
        <p:spPr>
          <a:xfrm>
            <a:off x="1336803" y="11649"/>
            <a:ext cx="6597511" cy="572700"/>
          </a:xfrm>
        </p:spPr>
        <p:txBody>
          <a:bodyPr/>
          <a:lstStyle/>
          <a:p>
            <a:r>
              <a:rPr lang="en-SG" dirty="0"/>
              <a:t>Feature importance to classify a posture (</a:t>
            </a:r>
            <a:r>
              <a:rPr lang="en-SG" dirty="0" err="1"/>
              <a:t>Sidecam</a:t>
            </a:r>
            <a:r>
              <a:rPr lang="en-SG" dirty="0"/>
              <a:t>)</a:t>
            </a:r>
          </a:p>
        </p:txBody>
      </p:sp>
      <p:sp>
        <p:nvSpPr>
          <p:cNvPr id="6" name="TextBox 5">
            <a:extLst>
              <a:ext uri="{FF2B5EF4-FFF2-40B4-BE49-F238E27FC236}">
                <a16:creationId xmlns:a16="http://schemas.microsoft.com/office/drawing/2014/main" id="{F5DF900D-FA6B-AE79-DB66-55E0EEA53C72}"/>
              </a:ext>
            </a:extLst>
          </p:cNvPr>
          <p:cNvSpPr txBox="1"/>
          <p:nvPr/>
        </p:nvSpPr>
        <p:spPr>
          <a:xfrm>
            <a:off x="1512306" y="1151801"/>
            <a:ext cx="598241"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Y-Left Eye</a:t>
            </a:r>
          </a:p>
        </p:txBody>
      </p:sp>
      <p:sp>
        <p:nvSpPr>
          <p:cNvPr id="7" name="TextBox 6">
            <a:extLst>
              <a:ext uri="{FF2B5EF4-FFF2-40B4-BE49-F238E27FC236}">
                <a16:creationId xmlns:a16="http://schemas.microsoft.com/office/drawing/2014/main" id="{B2EA644C-0FF0-E353-6241-19C10D90859C}"/>
              </a:ext>
            </a:extLst>
          </p:cNvPr>
          <p:cNvSpPr txBox="1"/>
          <p:nvPr/>
        </p:nvSpPr>
        <p:spPr>
          <a:xfrm>
            <a:off x="1418243" y="1300248"/>
            <a:ext cx="800219"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Y-Left shoulder</a:t>
            </a:r>
          </a:p>
        </p:txBody>
      </p:sp>
      <p:sp>
        <p:nvSpPr>
          <p:cNvPr id="8" name="TextBox 7">
            <a:extLst>
              <a:ext uri="{FF2B5EF4-FFF2-40B4-BE49-F238E27FC236}">
                <a16:creationId xmlns:a16="http://schemas.microsoft.com/office/drawing/2014/main" id="{C4645F65-E172-7F3B-ACF6-E40C1836A177}"/>
              </a:ext>
            </a:extLst>
          </p:cNvPr>
          <p:cNvSpPr txBox="1"/>
          <p:nvPr/>
        </p:nvSpPr>
        <p:spPr>
          <a:xfrm>
            <a:off x="1555244" y="1441708"/>
            <a:ext cx="473206"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Y-Nose</a:t>
            </a:r>
          </a:p>
        </p:txBody>
      </p:sp>
      <p:sp>
        <p:nvSpPr>
          <p:cNvPr id="9" name="TextBox 8">
            <a:extLst>
              <a:ext uri="{FF2B5EF4-FFF2-40B4-BE49-F238E27FC236}">
                <a16:creationId xmlns:a16="http://schemas.microsoft.com/office/drawing/2014/main" id="{DE701EA4-DE89-D670-E16C-639B468B67C0}"/>
              </a:ext>
            </a:extLst>
          </p:cNvPr>
          <p:cNvSpPr txBox="1"/>
          <p:nvPr/>
        </p:nvSpPr>
        <p:spPr>
          <a:xfrm>
            <a:off x="1495932" y="1753318"/>
            <a:ext cx="591829"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X-Left Ear</a:t>
            </a:r>
          </a:p>
        </p:txBody>
      </p:sp>
      <p:sp>
        <p:nvSpPr>
          <p:cNvPr id="11" name="TextBox 10">
            <a:extLst>
              <a:ext uri="{FF2B5EF4-FFF2-40B4-BE49-F238E27FC236}">
                <a16:creationId xmlns:a16="http://schemas.microsoft.com/office/drawing/2014/main" id="{C5437475-1A8E-D820-BCC0-B42A11A6EBD8}"/>
              </a:ext>
            </a:extLst>
          </p:cNvPr>
          <p:cNvSpPr txBox="1"/>
          <p:nvPr/>
        </p:nvSpPr>
        <p:spPr>
          <a:xfrm>
            <a:off x="1393258" y="1003759"/>
            <a:ext cx="851515" cy="215444"/>
          </a:xfrm>
          <a:prstGeom prst="rect">
            <a:avLst/>
          </a:prstGeom>
          <a:noFill/>
        </p:spPr>
        <p:txBody>
          <a:bodyPr wrap="none" rtlCol="0">
            <a:spAutoFit/>
          </a:bodyPr>
          <a:lstStyle/>
          <a:p>
            <a:r>
              <a:rPr lang="en-SG" sz="800" dirty="0" err="1">
                <a:highlight>
                  <a:srgbClr val="FFFF00"/>
                </a:highlight>
                <a:latin typeface="Barlow Semi Condensed" panose="00000506000000000000" pitchFamily="2" charset="0"/>
              </a:rPr>
              <a:t>Neck_inclination</a:t>
            </a:r>
            <a:endParaRPr lang="en-SG" sz="800" dirty="0">
              <a:highlight>
                <a:srgbClr val="FFFF00"/>
              </a:highlight>
              <a:latin typeface="Barlow Semi Condensed" panose="00000506000000000000" pitchFamily="2" charset="0"/>
            </a:endParaRPr>
          </a:p>
        </p:txBody>
      </p:sp>
      <p:sp>
        <p:nvSpPr>
          <p:cNvPr id="12" name="TextBox 11">
            <a:extLst>
              <a:ext uri="{FF2B5EF4-FFF2-40B4-BE49-F238E27FC236}">
                <a16:creationId xmlns:a16="http://schemas.microsoft.com/office/drawing/2014/main" id="{2417D93B-E864-B789-D06D-9195DE79E394}"/>
              </a:ext>
            </a:extLst>
          </p:cNvPr>
          <p:cNvSpPr txBox="1"/>
          <p:nvPr/>
        </p:nvSpPr>
        <p:spPr>
          <a:xfrm>
            <a:off x="1486125" y="1594502"/>
            <a:ext cx="644728"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Y-Right Eye</a:t>
            </a:r>
          </a:p>
        </p:txBody>
      </p:sp>
      <p:sp>
        <p:nvSpPr>
          <p:cNvPr id="13" name="TextBox 12">
            <a:extLst>
              <a:ext uri="{FF2B5EF4-FFF2-40B4-BE49-F238E27FC236}">
                <a16:creationId xmlns:a16="http://schemas.microsoft.com/office/drawing/2014/main" id="{BEF315AD-0687-3066-9CC3-E2F23DD8B888}"/>
              </a:ext>
            </a:extLst>
          </p:cNvPr>
          <p:cNvSpPr txBox="1"/>
          <p:nvPr/>
        </p:nvSpPr>
        <p:spPr>
          <a:xfrm>
            <a:off x="1327483" y="1915587"/>
            <a:ext cx="869149"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Right bicep angle</a:t>
            </a:r>
          </a:p>
        </p:txBody>
      </p:sp>
      <p:sp>
        <p:nvSpPr>
          <p:cNvPr id="14" name="TextBox 13">
            <a:extLst>
              <a:ext uri="{FF2B5EF4-FFF2-40B4-BE49-F238E27FC236}">
                <a16:creationId xmlns:a16="http://schemas.microsoft.com/office/drawing/2014/main" id="{D58FD718-152D-F9BB-769F-B53CA2C0531E}"/>
              </a:ext>
            </a:extLst>
          </p:cNvPr>
          <p:cNvSpPr txBox="1"/>
          <p:nvPr/>
        </p:nvSpPr>
        <p:spPr>
          <a:xfrm>
            <a:off x="1439403" y="2060032"/>
            <a:ext cx="655949"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S-Left Knee</a:t>
            </a:r>
          </a:p>
        </p:txBody>
      </p:sp>
      <p:sp>
        <p:nvSpPr>
          <p:cNvPr id="15" name="TextBox 14">
            <a:extLst>
              <a:ext uri="{FF2B5EF4-FFF2-40B4-BE49-F238E27FC236}">
                <a16:creationId xmlns:a16="http://schemas.microsoft.com/office/drawing/2014/main" id="{0D1606B6-97AF-10DE-771C-56E8075B1CC4}"/>
              </a:ext>
            </a:extLst>
          </p:cNvPr>
          <p:cNvSpPr txBox="1"/>
          <p:nvPr/>
        </p:nvSpPr>
        <p:spPr>
          <a:xfrm>
            <a:off x="1443700" y="2203974"/>
            <a:ext cx="636713"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Y-Right Ear</a:t>
            </a:r>
          </a:p>
        </p:txBody>
      </p:sp>
      <p:sp>
        <p:nvSpPr>
          <p:cNvPr id="17" name="TextBox 16">
            <a:extLst>
              <a:ext uri="{FF2B5EF4-FFF2-40B4-BE49-F238E27FC236}">
                <a16:creationId xmlns:a16="http://schemas.microsoft.com/office/drawing/2014/main" id="{6268BE5D-8BE1-CC01-6C01-BC751A046402}"/>
              </a:ext>
            </a:extLst>
          </p:cNvPr>
          <p:cNvSpPr txBox="1"/>
          <p:nvPr/>
        </p:nvSpPr>
        <p:spPr>
          <a:xfrm>
            <a:off x="1035524" y="4284518"/>
            <a:ext cx="4572000" cy="830997"/>
          </a:xfrm>
          <a:prstGeom prst="rect">
            <a:avLst/>
          </a:prstGeom>
          <a:noFill/>
        </p:spPr>
        <p:txBody>
          <a:bodyPr wrap="square">
            <a:spAutoFit/>
          </a:bodyPr>
          <a:lstStyle/>
          <a:p>
            <a:r>
              <a:rPr lang="en-SG" sz="1200" dirty="0">
                <a:latin typeface="Barlow Semi Condensed" panose="00000506000000000000" pitchFamily="2" charset="0"/>
              </a:rPr>
              <a:t>Above is the top 3 key predictors for the model to classify a posture:</a:t>
            </a:r>
          </a:p>
          <a:p>
            <a:r>
              <a:rPr lang="en-SG" sz="1200" dirty="0">
                <a:latin typeface="Barlow Semi Condensed" panose="00000506000000000000" pitchFamily="2" charset="0"/>
              </a:rPr>
              <a:t>- Neck inclination</a:t>
            </a:r>
          </a:p>
          <a:p>
            <a:r>
              <a:rPr lang="en-SG" sz="1200" dirty="0">
                <a:latin typeface="Barlow Semi Condensed" panose="00000506000000000000" pitchFamily="2" charset="0"/>
              </a:rPr>
              <a:t>- y2 (Left Eye)</a:t>
            </a:r>
          </a:p>
          <a:p>
            <a:r>
              <a:rPr lang="en-SG" sz="1200" dirty="0">
                <a:latin typeface="Barlow Semi Condensed" panose="00000506000000000000" pitchFamily="2" charset="0"/>
              </a:rPr>
              <a:t>- Y6 (Left Shoulder)</a:t>
            </a:r>
          </a:p>
        </p:txBody>
      </p:sp>
      <p:sp>
        <p:nvSpPr>
          <p:cNvPr id="19" name="TextBox 18">
            <a:extLst>
              <a:ext uri="{FF2B5EF4-FFF2-40B4-BE49-F238E27FC236}">
                <a16:creationId xmlns:a16="http://schemas.microsoft.com/office/drawing/2014/main" id="{7D2E3DA5-B502-D634-A55F-760F96DA1335}"/>
              </a:ext>
            </a:extLst>
          </p:cNvPr>
          <p:cNvSpPr txBox="1"/>
          <p:nvPr/>
        </p:nvSpPr>
        <p:spPr>
          <a:xfrm>
            <a:off x="1369867" y="2362276"/>
            <a:ext cx="809837" cy="215444"/>
          </a:xfrm>
          <a:prstGeom prst="rect">
            <a:avLst/>
          </a:prstGeom>
          <a:noFill/>
        </p:spPr>
        <p:txBody>
          <a:bodyPr wrap="none" rtlCol="0">
            <a:spAutoFit/>
          </a:bodyPr>
          <a:lstStyle/>
          <a:p>
            <a:r>
              <a:rPr lang="en-SG" sz="800" dirty="0">
                <a:highlight>
                  <a:srgbClr val="FFFF00"/>
                </a:highlight>
                <a:latin typeface="Barlow Semi Condensed" panose="00000506000000000000" pitchFamily="2" charset="0"/>
              </a:rPr>
              <a:t>X-Left Shoulder</a:t>
            </a:r>
          </a:p>
        </p:txBody>
      </p:sp>
      <p:pic>
        <p:nvPicPr>
          <p:cNvPr id="5" name="Picture 4">
            <a:extLst>
              <a:ext uri="{FF2B5EF4-FFF2-40B4-BE49-F238E27FC236}">
                <a16:creationId xmlns:a16="http://schemas.microsoft.com/office/drawing/2014/main" id="{D5BD4CCF-072E-057E-6A09-9BFD695158CB}"/>
              </a:ext>
            </a:extLst>
          </p:cNvPr>
          <p:cNvPicPr>
            <a:picLocks noChangeAspect="1"/>
          </p:cNvPicPr>
          <p:nvPr/>
        </p:nvPicPr>
        <p:blipFill>
          <a:blip r:embed="rId3"/>
          <a:stretch>
            <a:fillRect/>
          </a:stretch>
        </p:blipFill>
        <p:spPr>
          <a:xfrm>
            <a:off x="9530393" y="619899"/>
            <a:ext cx="4514850" cy="3429000"/>
          </a:xfrm>
          <a:prstGeom prst="rect">
            <a:avLst/>
          </a:prstGeom>
        </p:spPr>
      </p:pic>
    </p:spTree>
    <p:extLst>
      <p:ext uri="{BB962C8B-B14F-4D97-AF65-F5344CB8AC3E}">
        <p14:creationId xmlns:p14="http://schemas.microsoft.com/office/powerpoint/2010/main" val="3677445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9C0A-A254-8688-7D8E-2190898199FA}"/>
              </a:ext>
            </a:extLst>
          </p:cNvPr>
          <p:cNvSpPr>
            <a:spLocks noGrp="1"/>
          </p:cNvSpPr>
          <p:nvPr>
            <p:ph type="title"/>
          </p:nvPr>
        </p:nvSpPr>
        <p:spPr/>
        <p:txBody>
          <a:bodyPr/>
          <a:lstStyle/>
          <a:p>
            <a:r>
              <a:rPr lang="en-SG" dirty="0"/>
              <a:t>Webcam Video Prediction</a:t>
            </a:r>
          </a:p>
        </p:txBody>
      </p:sp>
      <p:pic>
        <p:nvPicPr>
          <p:cNvPr id="3" name="Webcam_prediction">
            <a:hlinkClick r:id="" action="ppaction://media"/>
            <a:extLst>
              <a:ext uri="{FF2B5EF4-FFF2-40B4-BE49-F238E27FC236}">
                <a16:creationId xmlns:a16="http://schemas.microsoft.com/office/drawing/2014/main" id="{B8FB8D7D-FD98-F915-2D2C-CA9E30C100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7225" y="911028"/>
            <a:ext cx="6629400" cy="3729038"/>
          </a:xfrm>
          <a:prstGeom prst="rect">
            <a:avLst/>
          </a:prstGeom>
        </p:spPr>
      </p:pic>
    </p:spTree>
    <p:extLst>
      <p:ext uri="{BB962C8B-B14F-4D97-AF65-F5344CB8AC3E}">
        <p14:creationId xmlns:p14="http://schemas.microsoft.com/office/powerpoint/2010/main" val="416861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4604-C147-12F2-0F25-3ED66E8C4510}"/>
              </a:ext>
            </a:extLst>
          </p:cNvPr>
          <p:cNvSpPr>
            <a:spLocks noGrp="1"/>
          </p:cNvSpPr>
          <p:nvPr>
            <p:ph type="title"/>
          </p:nvPr>
        </p:nvSpPr>
        <p:spPr/>
        <p:txBody>
          <a:bodyPr/>
          <a:lstStyle/>
          <a:p>
            <a:r>
              <a:rPr lang="en-SG" dirty="0" err="1"/>
              <a:t>Sidecam</a:t>
            </a:r>
            <a:r>
              <a:rPr lang="en-SG" dirty="0"/>
              <a:t> Video Prediction</a:t>
            </a:r>
          </a:p>
        </p:txBody>
      </p:sp>
      <p:pic>
        <p:nvPicPr>
          <p:cNvPr id="3" name="Sidecam_left_prediction">
            <a:hlinkClick r:id="" action="ppaction://media"/>
            <a:extLst>
              <a:ext uri="{FF2B5EF4-FFF2-40B4-BE49-F238E27FC236}">
                <a16:creationId xmlns:a16="http://schemas.microsoft.com/office/drawing/2014/main" id="{57286788-74D0-7A34-0AC5-AFC2B78527CE}"/>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962891" y="1239982"/>
            <a:ext cx="3214256" cy="1808019"/>
          </a:xfrm>
          <a:prstGeom prst="rect">
            <a:avLst/>
          </a:prstGeom>
        </p:spPr>
      </p:pic>
      <p:pic>
        <p:nvPicPr>
          <p:cNvPr id="4" name="Sidecam_dl_prediction">
            <a:hlinkClick r:id="" action="ppaction://media"/>
            <a:extLst>
              <a:ext uri="{FF2B5EF4-FFF2-40B4-BE49-F238E27FC236}">
                <a16:creationId xmlns:a16="http://schemas.microsoft.com/office/drawing/2014/main" id="{40A862FA-927A-8B68-CC3D-3356DA0D9BD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962891" y="3164464"/>
            <a:ext cx="3214256" cy="1808019"/>
          </a:xfrm>
          <a:prstGeom prst="rect">
            <a:avLst/>
          </a:prstGeom>
        </p:spPr>
      </p:pic>
      <p:pic>
        <p:nvPicPr>
          <p:cNvPr id="5" name="Sidecam_dr_prediction">
            <a:hlinkClick r:id="" action="ppaction://media"/>
            <a:extLst>
              <a:ext uri="{FF2B5EF4-FFF2-40B4-BE49-F238E27FC236}">
                <a16:creationId xmlns:a16="http://schemas.microsoft.com/office/drawing/2014/main" id="{3DAD1DEF-EF56-7860-4648-2FE500F7A4F8}"/>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627418" y="1239982"/>
            <a:ext cx="3214256" cy="1808019"/>
          </a:xfrm>
          <a:prstGeom prst="rect">
            <a:avLst/>
          </a:prstGeom>
        </p:spPr>
      </p:pic>
      <p:pic>
        <p:nvPicPr>
          <p:cNvPr id="6" name="Sidecam_right_prediction">
            <a:hlinkClick r:id="" action="ppaction://media"/>
            <a:extLst>
              <a:ext uri="{FF2B5EF4-FFF2-40B4-BE49-F238E27FC236}">
                <a16:creationId xmlns:a16="http://schemas.microsoft.com/office/drawing/2014/main" id="{439C8BEE-408D-AE25-6781-4B6CEA5D9CC7}"/>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4627419" y="3164464"/>
            <a:ext cx="3214256" cy="1808019"/>
          </a:xfrm>
          <a:prstGeom prst="rect">
            <a:avLst/>
          </a:prstGeom>
        </p:spPr>
      </p:pic>
    </p:spTree>
    <p:extLst>
      <p:ext uri="{BB962C8B-B14F-4D97-AF65-F5344CB8AC3E}">
        <p14:creationId xmlns:p14="http://schemas.microsoft.com/office/powerpoint/2010/main" val="245926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9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938"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528"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38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 fill="hold" display="0">
                  <p:stCondLst>
                    <p:cond delay="indefinite"/>
                  </p:stCondLst>
                </p:cTn>
                <p:tgtEl>
                  <p:spTgt spid="3"/>
                </p:tgtEl>
              </p:cMediaNode>
            </p:video>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
                                        </p:tgtEl>
                                      </p:cBhvr>
                                    </p:cmd>
                                  </p:childTnLst>
                                </p:cTn>
                              </p:par>
                            </p:childTnLst>
                          </p:cTn>
                        </p:par>
                      </p:childTnLst>
                    </p:cTn>
                  </p:par>
                </p:childTnLst>
              </p:cTn>
              <p:nextCondLst>
                <p:cond evt="onClick" delay="0">
                  <p:tgtEl>
                    <p:spTgt spid="3"/>
                  </p:tgtEl>
                </p:cond>
              </p:nextCondLst>
            </p:seq>
            <p:video>
              <p:cMediaNode vol="80000" mute="1">
                <p:cTn id="25"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video>
              <p:cMediaNode vol="80000" mute="1">
                <p:cTn id="31" fill="hold" display="0">
                  <p:stCondLst>
                    <p:cond delay="indefinite"/>
                  </p:stCondLst>
                </p:cTn>
                <p:tgtEl>
                  <p:spTgt spid="5"/>
                </p:tgtEl>
              </p:cMediaNode>
            </p:video>
            <p:seq concurrent="1" nextAc="seek">
              <p:cTn id="32" restart="whenNotActive" fill="hold" evtFilter="cancelBubble" nodeType="interactiveSeq">
                <p:stCondLst>
                  <p:cond evt="onClick" delay="0">
                    <p:tgtEl>
                      <p:spTgt spid="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5"/>
                                        </p:tgtEl>
                                      </p:cBhvr>
                                    </p:cmd>
                                  </p:childTnLst>
                                </p:cTn>
                              </p:par>
                            </p:childTnLst>
                          </p:cTn>
                        </p:par>
                      </p:childTnLst>
                    </p:cTn>
                  </p:par>
                </p:childTnLst>
              </p:cTn>
              <p:nextCondLst>
                <p:cond evt="onClick" delay="0">
                  <p:tgtEl>
                    <p:spTgt spid="5"/>
                  </p:tgtEl>
                </p:cond>
              </p:nextCondLst>
            </p:seq>
            <p:video>
              <p:cMediaNode vol="80000">
                <p:cTn id="37" fill="hold" display="0">
                  <p:stCondLst>
                    <p:cond delay="indefinite"/>
                  </p:stCondLst>
                </p:cTn>
                <p:tgtEl>
                  <p:spTgt spid="6"/>
                </p:tgtEl>
              </p:cMediaNode>
            </p:video>
            <p:seq concurrent="1" nextAc="seek">
              <p:cTn id="38" restart="whenNotActive" fill="hold" evtFilter="cancelBubble" nodeType="interactiveSeq">
                <p:stCondLst>
                  <p:cond evt="onClick" delay="0">
                    <p:tgtEl>
                      <p:spTgt spid="6"/>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71A7-18D6-DCED-E402-283B913B086E}"/>
              </a:ext>
            </a:extLst>
          </p:cNvPr>
          <p:cNvSpPr>
            <a:spLocks noGrp="1"/>
          </p:cNvSpPr>
          <p:nvPr>
            <p:ph type="title"/>
          </p:nvPr>
        </p:nvSpPr>
        <p:spPr/>
        <p:txBody>
          <a:bodyPr/>
          <a:lstStyle/>
          <a:p>
            <a:r>
              <a:rPr lang="en-SG" dirty="0" err="1"/>
              <a:t>Sidecam</a:t>
            </a:r>
            <a:r>
              <a:rPr lang="en-SG" dirty="0"/>
              <a:t> Video Prediction</a:t>
            </a:r>
          </a:p>
        </p:txBody>
      </p:sp>
      <p:pic>
        <p:nvPicPr>
          <p:cNvPr id="4" name="Picture 3">
            <a:extLst>
              <a:ext uri="{FF2B5EF4-FFF2-40B4-BE49-F238E27FC236}">
                <a16:creationId xmlns:a16="http://schemas.microsoft.com/office/drawing/2014/main" id="{1DB9CE1A-D6FF-46FD-0AD9-EA927D0410FB}"/>
              </a:ext>
            </a:extLst>
          </p:cNvPr>
          <p:cNvPicPr>
            <a:picLocks noChangeAspect="1"/>
          </p:cNvPicPr>
          <p:nvPr/>
        </p:nvPicPr>
        <p:blipFill>
          <a:blip r:embed="rId2"/>
          <a:stretch>
            <a:fillRect/>
          </a:stretch>
        </p:blipFill>
        <p:spPr>
          <a:xfrm>
            <a:off x="1073728" y="1028692"/>
            <a:ext cx="3200399" cy="1715072"/>
          </a:xfrm>
          <a:prstGeom prst="rect">
            <a:avLst/>
          </a:prstGeom>
        </p:spPr>
      </p:pic>
      <p:pic>
        <p:nvPicPr>
          <p:cNvPr id="6" name="Picture 5">
            <a:extLst>
              <a:ext uri="{FF2B5EF4-FFF2-40B4-BE49-F238E27FC236}">
                <a16:creationId xmlns:a16="http://schemas.microsoft.com/office/drawing/2014/main" id="{298191A0-D03E-BA48-3B55-8D19DC22E9F9}"/>
              </a:ext>
            </a:extLst>
          </p:cNvPr>
          <p:cNvPicPr>
            <a:picLocks noChangeAspect="1"/>
          </p:cNvPicPr>
          <p:nvPr/>
        </p:nvPicPr>
        <p:blipFill>
          <a:blip r:embed="rId3"/>
          <a:stretch>
            <a:fillRect/>
          </a:stretch>
        </p:blipFill>
        <p:spPr>
          <a:xfrm>
            <a:off x="1073728" y="2813043"/>
            <a:ext cx="3200399" cy="1782020"/>
          </a:xfrm>
          <a:prstGeom prst="rect">
            <a:avLst/>
          </a:prstGeom>
        </p:spPr>
      </p:pic>
      <p:pic>
        <p:nvPicPr>
          <p:cNvPr id="8" name="Picture 7">
            <a:extLst>
              <a:ext uri="{FF2B5EF4-FFF2-40B4-BE49-F238E27FC236}">
                <a16:creationId xmlns:a16="http://schemas.microsoft.com/office/drawing/2014/main" id="{28E0C43F-3192-0966-ED5B-C2C4F50F98DA}"/>
              </a:ext>
            </a:extLst>
          </p:cNvPr>
          <p:cNvPicPr>
            <a:picLocks noChangeAspect="1"/>
          </p:cNvPicPr>
          <p:nvPr/>
        </p:nvPicPr>
        <p:blipFill>
          <a:blip r:embed="rId4"/>
          <a:stretch>
            <a:fillRect/>
          </a:stretch>
        </p:blipFill>
        <p:spPr>
          <a:xfrm>
            <a:off x="4489450" y="2814226"/>
            <a:ext cx="3343796" cy="1780837"/>
          </a:xfrm>
          <a:prstGeom prst="rect">
            <a:avLst/>
          </a:prstGeom>
        </p:spPr>
      </p:pic>
      <p:pic>
        <p:nvPicPr>
          <p:cNvPr id="10" name="Picture 9">
            <a:extLst>
              <a:ext uri="{FF2B5EF4-FFF2-40B4-BE49-F238E27FC236}">
                <a16:creationId xmlns:a16="http://schemas.microsoft.com/office/drawing/2014/main" id="{532F655B-1AAD-72F4-7A37-1A311066A590}"/>
              </a:ext>
            </a:extLst>
          </p:cNvPr>
          <p:cNvPicPr>
            <a:picLocks noChangeAspect="1"/>
          </p:cNvPicPr>
          <p:nvPr/>
        </p:nvPicPr>
        <p:blipFill>
          <a:blip r:embed="rId5"/>
          <a:stretch>
            <a:fillRect/>
          </a:stretch>
        </p:blipFill>
        <p:spPr>
          <a:xfrm>
            <a:off x="4489450" y="1033859"/>
            <a:ext cx="3343796" cy="1709906"/>
          </a:xfrm>
          <a:prstGeom prst="rect">
            <a:avLst/>
          </a:prstGeom>
        </p:spPr>
      </p:pic>
    </p:spTree>
    <p:extLst>
      <p:ext uri="{BB962C8B-B14F-4D97-AF65-F5344CB8AC3E}">
        <p14:creationId xmlns:p14="http://schemas.microsoft.com/office/powerpoint/2010/main" val="2745862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5717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Live Demo</a:t>
            </a:r>
            <a:endParaRPr sz="3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746213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5717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Conclusions &amp; Next Steps</a:t>
            </a:r>
            <a:endParaRPr sz="3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459460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pic>
        <p:nvPicPr>
          <p:cNvPr id="7" name="Picture 6">
            <a:extLst>
              <a:ext uri="{FF2B5EF4-FFF2-40B4-BE49-F238E27FC236}">
                <a16:creationId xmlns:a16="http://schemas.microsoft.com/office/drawing/2014/main" id="{269FC5AE-3086-51F9-DDFA-BBCCBE76A3EA}"/>
              </a:ext>
            </a:extLst>
          </p:cNvPr>
          <p:cNvPicPr>
            <a:picLocks noChangeAspect="1"/>
          </p:cNvPicPr>
          <p:nvPr/>
        </p:nvPicPr>
        <p:blipFill>
          <a:blip r:embed="rId3"/>
          <a:stretch>
            <a:fillRect/>
          </a:stretch>
        </p:blipFill>
        <p:spPr>
          <a:xfrm>
            <a:off x="1355466" y="1305621"/>
            <a:ext cx="1214552" cy="1205245"/>
          </a:xfrm>
          <a:prstGeom prst="rect">
            <a:avLst/>
          </a:prstGeom>
        </p:spPr>
      </p:pic>
      <p:grpSp>
        <p:nvGrpSpPr>
          <p:cNvPr id="64" name="Google Shape;12542;p73">
            <a:extLst>
              <a:ext uri="{FF2B5EF4-FFF2-40B4-BE49-F238E27FC236}">
                <a16:creationId xmlns:a16="http://schemas.microsoft.com/office/drawing/2014/main" id="{61953427-6AAF-1336-6AF2-30C4F453D194}"/>
              </a:ext>
            </a:extLst>
          </p:cNvPr>
          <p:cNvGrpSpPr/>
          <p:nvPr/>
        </p:nvGrpSpPr>
        <p:grpSpPr>
          <a:xfrm>
            <a:off x="4215721" y="3158786"/>
            <a:ext cx="712557" cy="785901"/>
            <a:chOff x="4206459" y="1191441"/>
            <a:chExt cx="712557" cy="785901"/>
          </a:xfrm>
          <a:solidFill>
            <a:schemeClr val="tx1"/>
          </a:solidFill>
        </p:grpSpPr>
        <p:sp>
          <p:nvSpPr>
            <p:cNvPr id="65" name="Google Shape;12543;p73">
              <a:extLst>
                <a:ext uri="{FF2B5EF4-FFF2-40B4-BE49-F238E27FC236}">
                  <a16:creationId xmlns:a16="http://schemas.microsoft.com/office/drawing/2014/main" id="{A610776A-5830-C346-5349-7349E1744869}"/>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544;p73">
              <a:extLst>
                <a:ext uri="{FF2B5EF4-FFF2-40B4-BE49-F238E27FC236}">
                  <a16:creationId xmlns:a16="http://schemas.microsoft.com/office/drawing/2014/main" id="{26C40AA9-F6F7-FF10-6948-271CDFDC1225}"/>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545;p73">
              <a:extLst>
                <a:ext uri="{FF2B5EF4-FFF2-40B4-BE49-F238E27FC236}">
                  <a16:creationId xmlns:a16="http://schemas.microsoft.com/office/drawing/2014/main" id="{8DAAFB77-FEE4-B2CA-C3DA-838A41A71978}"/>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546;p73">
              <a:extLst>
                <a:ext uri="{FF2B5EF4-FFF2-40B4-BE49-F238E27FC236}">
                  <a16:creationId xmlns:a16="http://schemas.microsoft.com/office/drawing/2014/main" id="{90665FBA-43CB-5FF7-557F-FA1CD6DB0CF6}"/>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12547;p73">
              <a:extLst>
                <a:ext uri="{FF2B5EF4-FFF2-40B4-BE49-F238E27FC236}">
                  <a16:creationId xmlns:a16="http://schemas.microsoft.com/office/drawing/2014/main" id="{35ADBD37-8D74-D12B-096D-3FAFAF4A2ABD}"/>
                </a:ext>
              </a:extLst>
            </p:cNvPr>
            <p:cNvGrpSpPr/>
            <p:nvPr/>
          </p:nvGrpSpPr>
          <p:grpSpPr>
            <a:xfrm>
              <a:off x="4644280" y="1290523"/>
              <a:ext cx="143716" cy="29463"/>
              <a:chOff x="4644280" y="1290523"/>
              <a:chExt cx="143716" cy="29463"/>
            </a:xfrm>
            <a:grpFill/>
          </p:grpSpPr>
          <p:sp>
            <p:nvSpPr>
              <p:cNvPr id="99" name="Google Shape;12548;p73">
                <a:extLst>
                  <a:ext uri="{FF2B5EF4-FFF2-40B4-BE49-F238E27FC236}">
                    <a16:creationId xmlns:a16="http://schemas.microsoft.com/office/drawing/2014/main" id="{07762FCF-A7E5-112E-A026-D492F04D7432}"/>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549;p73">
                <a:extLst>
                  <a:ext uri="{FF2B5EF4-FFF2-40B4-BE49-F238E27FC236}">
                    <a16:creationId xmlns:a16="http://schemas.microsoft.com/office/drawing/2014/main" id="{500A53B0-40E7-3871-A40E-90FA2972424C}"/>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550;p73">
                <a:extLst>
                  <a:ext uri="{FF2B5EF4-FFF2-40B4-BE49-F238E27FC236}">
                    <a16:creationId xmlns:a16="http://schemas.microsoft.com/office/drawing/2014/main" id="{4921ADF9-537B-35A3-ABFB-AA1D249656DC}"/>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551;p73">
                <a:extLst>
                  <a:ext uri="{FF2B5EF4-FFF2-40B4-BE49-F238E27FC236}">
                    <a16:creationId xmlns:a16="http://schemas.microsoft.com/office/drawing/2014/main" id="{1C24F0D6-9E7B-F6CC-880F-4119AAACC300}"/>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2552;p73">
              <a:extLst>
                <a:ext uri="{FF2B5EF4-FFF2-40B4-BE49-F238E27FC236}">
                  <a16:creationId xmlns:a16="http://schemas.microsoft.com/office/drawing/2014/main" id="{1CABE407-6CB7-4BF7-9849-F0D74717D58A}"/>
                </a:ext>
              </a:extLst>
            </p:cNvPr>
            <p:cNvGrpSpPr/>
            <p:nvPr/>
          </p:nvGrpSpPr>
          <p:grpSpPr>
            <a:xfrm>
              <a:off x="4356567" y="1191441"/>
              <a:ext cx="143690" cy="29488"/>
              <a:chOff x="4356567" y="1191441"/>
              <a:chExt cx="143690" cy="29488"/>
            </a:xfrm>
            <a:grpFill/>
          </p:grpSpPr>
          <p:sp>
            <p:nvSpPr>
              <p:cNvPr id="95" name="Google Shape;12553;p73">
                <a:extLst>
                  <a:ext uri="{FF2B5EF4-FFF2-40B4-BE49-F238E27FC236}">
                    <a16:creationId xmlns:a16="http://schemas.microsoft.com/office/drawing/2014/main" id="{98ACF7D2-ADDC-CCBA-FE5A-8B2E5EDD9437}"/>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554;p73">
                <a:extLst>
                  <a:ext uri="{FF2B5EF4-FFF2-40B4-BE49-F238E27FC236}">
                    <a16:creationId xmlns:a16="http://schemas.microsoft.com/office/drawing/2014/main" id="{FB78FF08-7616-90FB-64A6-9DF716BD193D}"/>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555;p73">
                <a:extLst>
                  <a:ext uri="{FF2B5EF4-FFF2-40B4-BE49-F238E27FC236}">
                    <a16:creationId xmlns:a16="http://schemas.microsoft.com/office/drawing/2014/main" id="{8C744C89-1286-95D8-6EF0-11C166AED824}"/>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556;p73">
                <a:extLst>
                  <a:ext uri="{FF2B5EF4-FFF2-40B4-BE49-F238E27FC236}">
                    <a16:creationId xmlns:a16="http://schemas.microsoft.com/office/drawing/2014/main" id="{6AB6658A-30EF-0AF4-8B68-DAC4F399AB5B}"/>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12557;p73">
              <a:extLst>
                <a:ext uri="{FF2B5EF4-FFF2-40B4-BE49-F238E27FC236}">
                  <a16:creationId xmlns:a16="http://schemas.microsoft.com/office/drawing/2014/main" id="{B9485FAA-7EA3-A6D7-AE68-E1C1CA98AE23}"/>
                </a:ext>
              </a:extLst>
            </p:cNvPr>
            <p:cNvGrpSpPr/>
            <p:nvPr/>
          </p:nvGrpSpPr>
          <p:grpSpPr>
            <a:xfrm>
              <a:off x="4339009" y="1863727"/>
              <a:ext cx="143703" cy="29476"/>
              <a:chOff x="4339009" y="1863727"/>
              <a:chExt cx="143703" cy="29476"/>
            </a:xfrm>
            <a:grpFill/>
          </p:grpSpPr>
          <p:sp>
            <p:nvSpPr>
              <p:cNvPr id="91" name="Google Shape;12558;p73">
                <a:extLst>
                  <a:ext uri="{FF2B5EF4-FFF2-40B4-BE49-F238E27FC236}">
                    <a16:creationId xmlns:a16="http://schemas.microsoft.com/office/drawing/2014/main" id="{8B1BACF3-0E86-9450-D4CC-5A84F9E68144}"/>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559;p73">
                <a:extLst>
                  <a:ext uri="{FF2B5EF4-FFF2-40B4-BE49-F238E27FC236}">
                    <a16:creationId xmlns:a16="http://schemas.microsoft.com/office/drawing/2014/main" id="{6C576F03-56B4-D618-73C6-A36E0259BBCB}"/>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560;p73">
                <a:extLst>
                  <a:ext uri="{FF2B5EF4-FFF2-40B4-BE49-F238E27FC236}">
                    <a16:creationId xmlns:a16="http://schemas.microsoft.com/office/drawing/2014/main" id="{2CFE254B-A3C6-D25B-5840-539D2DC8DE3E}"/>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561;p73">
                <a:extLst>
                  <a:ext uri="{FF2B5EF4-FFF2-40B4-BE49-F238E27FC236}">
                    <a16:creationId xmlns:a16="http://schemas.microsoft.com/office/drawing/2014/main" id="{40F2FD1D-5D3C-73F8-2887-45BB6193EA4D}"/>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12562;p73">
              <a:extLst>
                <a:ext uri="{FF2B5EF4-FFF2-40B4-BE49-F238E27FC236}">
                  <a16:creationId xmlns:a16="http://schemas.microsoft.com/office/drawing/2014/main" id="{462215C6-5A84-21F8-2D20-FCE0304D46CE}"/>
                </a:ext>
              </a:extLst>
            </p:cNvPr>
            <p:cNvGrpSpPr/>
            <p:nvPr/>
          </p:nvGrpSpPr>
          <p:grpSpPr>
            <a:xfrm>
              <a:off x="4206459" y="1607315"/>
              <a:ext cx="29539" cy="142899"/>
              <a:chOff x="4206459" y="1607315"/>
              <a:chExt cx="29539" cy="142899"/>
            </a:xfrm>
            <a:grpFill/>
          </p:grpSpPr>
          <p:sp>
            <p:nvSpPr>
              <p:cNvPr id="87" name="Google Shape;12563;p73">
                <a:extLst>
                  <a:ext uri="{FF2B5EF4-FFF2-40B4-BE49-F238E27FC236}">
                    <a16:creationId xmlns:a16="http://schemas.microsoft.com/office/drawing/2014/main" id="{0501D793-34DA-1E67-6DD7-604D255CB196}"/>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564;p73">
                <a:extLst>
                  <a:ext uri="{FF2B5EF4-FFF2-40B4-BE49-F238E27FC236}">
                    <a16:creationId xmlns:a16="http://schemas.microsoft.com/office/drawing/2014/main" id="{E1B960CB-33C5-AAC7-A897-C388600911A7}"/>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565;p73">
                <a:extLst>
                  <a:ext uri="{FF2B5EF4-FFF2-40B4-BE49-F238E27FC236}">
                    <a16:creationId xmlns:a16="http://schemas.microsoft.com/office/drawing/2014/main" id="{59EE71FC-86F5-5A9B-36F5-CCADFFC404C5}"/>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566;p73">
                <a:extLst>
                  <a:ext uri="{FF2B5EF4-FFF2-40B4-BE49-F238E27FC236}">
                    <a16:creationId xmlns:a16="http://schemas.microsoft.com/office/drawing/2014/main" id="{440218E4-A2E4-224C-7517-07169F378287}"/>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12567;p73">
              <a:extLst>
                <a:ext uri="{FF2B5EF4-FFF2-40B4-BE49-F238E27FC236}">
                  <a16:creationId xmlns:a16="http://schemas.microsoft.com/office/drawing/2014/main" id="{8F90E38F-FF3F-0857-EAC4-686DC1845E3C}"/>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568;p73">
              <a:extLst>
                <a:ext uri="{FF2B5EF4-FFF2-40B4-BE49-F238E27FC236}">
                  <a16:creationId xmlns:a16="http://schemas.microsoft.com/office/drawing/2014/main" id="{FB2B60A9-9AC7-18A5-8E39-12DA5E6EBE76}"/>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569;p73">
              <a:extLst>
                <a:ext uri="{FF2B5EF4-FFF2-40B4-BE49-F238E27FC236}">
                  <a16:creationId xmlns:a16="http://schemas.microsoft.com/office/drawing/2014/main" id="{75420738-77B6-9721-7B66-771FB1843BD4}"/>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570;p73">
              <a:extLst>
                <a:ext uri="{FF2B5EF4-FFF2-40B4-BE49-F238E27FC236}">
                  <a16:creationId xmlns:a16="http://schemas.microsoft.com/office/drawing/2014/main" id="{33CE086B-1261-8C93-14C0-ADAD46CE5D4B}"/>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12571;p73">
              <a:extLst>
                <a:ext uri="{FF2B5EF4-FFF2-40B4-BE49-F238E27FC236}">
                  <a16:creationId xmlns:a16="http://schemas.microsoft.com/office/drawing/2014/main" id="{ACE5E08F-D726-F93D-24FB-7F395BD89A8D}"/>
                </a:ext>
              </a:extLst>
            </p:cNvPr>
            <p:cNvGrpSpPr/>
            <p:nvPr/>
          </p:nvGrpSpPr>
          <p:grpSpPr>
            <a:xfrm>
              <a:off x="4889463" y="1423737"/>
              <a:ext cx="29552" cy="142899"/>
              <a:chOff x="4889463" y="1423737"/>
              <a:chExt cx="29552" cy="142899"/>
            </a:xfrm>
            <a:grpFill/>
          </p:grpSpPr>
          <p:sp>
            <p:nvSpPr>
              <p:cNvPr id="83" name="Google Shape;12572;p73">
                <a:extLst>
                  <a:ext uri="{FF2B5EF4-FFF2-40B4-BE49-F238E27FC236}">
                    <a16:creationId xmlns:a16="http://schemas.microsoft.com/office/drawing/2014/main" id="{0DB9F6E8-BE5C-765F-5BD5-F4D39DAEBA80}"/>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573;p73">
                <a:extLst>
                  <a:ext uri="{FF2B5EF4-FFF2-40B4-BE49-F238E27FC236}">
                    <a16:creationId xmlns:a16="http://schemas.microsoft.com/office/drawing/2014/main" id="{46622A41-241F-31E4-A583-83A012FDA3C7}"/>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574;p73">
                <a:extLst>
                  <a:ext uri="{FF2B5EF4-FFF2-40B4-BE49-F238E27FC236}">
                    <a16:creationId xmlns:a16="http://schemas.microsoft.com/office/drawing/2014/main" id="{92A5ADE4-F7C0-D70B-8F8F-B2BC2A732263}"/>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575;p73">
                <a:extLst>
                  <a:ext uri="{FF2B5EF4-FFF2-40B4-BE49-F238E27FC236}">
                    <a16:creationId xmlns:a16="http://schemas.microsoft.com/office/drawing/2014/main" id="{DC656BF3-EE2D-4993-E06E-31308909C8C6}"/>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12576;p73">
              <a:extLst>
                <a:ext uri="{FF2B5EF4-FFF2-40B4-BE49-F238E27FC236}">
                  <a16:creationId xmlns:a16="http://schemas.microsoft.com/office/drawing/2014/main" id="{5C8A771C-28C5-E47F-B1D6-8B201B5F90D8}"/>
                </a:ext>
              </a:extLst>
            </p:cNvPr>
            <p:cNvGrpSpPr/>
            <p:nvPr/>
          </p:nvGrpSpPr>
          <p:grpSpPr>
            <a:xfrm>
              <a:off x="4771663" y="1876896"/>
              <a:ext cx="108651" cy="100447"/>
              <a:chOff x="4771663" y="1876896"/>
              <a:chExt cx="108651" cy="100447"/>
            </a:xfrm>
            <a:grpFill/>
          </p:grpSpPr>
          <p:sp>
            <p:nvSpPr>
              <p:cNvPr id="79" name="Google Shape;12577;p73">
                <a:extLst>
                  <a:ext uri="{FF2B5EF4-FFF2-40B4-BE49-F238E27FC236}">
                    <a16:creationId xmlns:a16="http://schemas.microsoft.com/office/drawing/2014/main" id="{A0EA07D1-8AC5-B9AD-3A8D-53C310747455}"/>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578;p73">
                <a:extLst>
                  <a:ext uri="{FF2B5EF4-FFF2-40B4-BE49-F238E27FC236}">
                    <a16:creationId xmlns:a16="http://schemas.microsoft.com/office/drawing/2014/main" id="{A22752A5-7273-A8D2-75E5-F5659C8F5BD0}"/>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579;p73">
                <a:extLst>
                  <a:ext uri="{FF2B5EF4-FFF2-40B4-BE49-F238E27FC236}">
                    <a16:creationId xmlns:a16="http://schemas.microsoft.com/office/drawing/2014/main" id="{FBF959BD-1C2A-B7F7-526A-F649A354DF08}"/>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580;p73">
                <a:extLst>
                  <a:ext uri="{FF2B5EF4-FFF2-40B4-BE49-F238E27FC236}">
                    <a16:creationId xmlns:a16="http://schemas.microsoft.com/office/drawing/2014/main" id="{77FD17D1-5B21-C327-9E68-C73A565EEE37}"/>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 name="Google Shape;2195;p40">
            <a:extLst>
              <a:ext uri="{FF2B5EF4-FFF2-40B4-BE49-F238E27FC236}">
                <a16:creationId xmlns:a16="http://schemas.microsoft.com/office/drawing/2014/main" id="{77AEA6F3-E70D-8B87-0D53-DFEE151572E5}"/>
              </a:ext>
            </a:extLst>
          </p:cNvPr>
          <p:cNvSpPr txBox="1">
            <a:spLocks noGrp="1"/>
          </p:cNvSpPr>
          <p:nvPr>
            <p:ph type="title"/>
          </p:nvPr>
        </p:nvSpPr>
        <p:spPr>
          <a:xfrm>
            <a:off x="201999" y="303691"/>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Understanding the Problem</a:t>
            </a:r>
            <a:endParaRPr dirty="0"/>
          </a:p>
        </p:txBody>
      </p:sp>
      <p:grpSp>
        <p:nvGrpSpPr>
          <p:cNvPr id="104" name="Google Shape;13330;p75">
            <a:extLst>
              <a:ext uri="{FF2B5EF4-FFF2-40B4-BE49-F238E27FC236}">
                <a16:creationId xmlns:a16="http://schemas.microsoft.com/office/drawing/2014/main" id="{33817356-300F-9DCF-D559-13C24F343334}"/>
              </a:ext>
            </a:extLst>
          </p:cNvPr>
          <p:cNvGrpSpPr/>
          <p:nvPr/>
        </p:nvGrpSpPr>
        <p:grpSpPr>
          <a:xfrm>
            <a:off x="6879603" y="1581071"/>
            <a:ext cx="701111" cy="654344"/>
            <a:chOff x="5053900" y="2021500"/>
            <a:chExt cx="483750" cy="483125"/>
          </a:xfrm>
          <a:solidFill>
            <a:schemeClr val="tx1"/>
          </a:solidFill>
        </p:grpSpPr>
        <p:sp>
          <p:nvSpPr>
            <p:cNvPr id="105" name="Google Shape;13331;p75">
              <a:extLst>
                <a:ext uri="{FF2B5EF4-FFF2-40B4-BE49-F238E27FC236}">
                  <a16:creationId xmlns:a16="http://schemas.microsoft.com/office/drawing/2014/main" id="{1FD6C708-9ED1-21CC-EF26-0B967F5DF966}"/>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 name="Google Shape;13332;p75">
              <a:extLst>
                <a:ext uri="{FF2B5EF4-FFF2-40B4-BE49-F238E27FC236}">
                  <a16:creationId xmlns:a16="http://schemas.microsoft.com/office/drawing/2014/main" id="{2999F6AD-23CC-E97E-E763-FCCC2C567AFF}"/>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Google Shape;13333;p75">
              <a:extLst>
                <a:ext uri="{FF2B5EF4-FFF2-40B4-BE49-F238E27FC236}">
                  <a16:creationId xmlns:a16="http://schemas.microsoft.com/office/drawing/2014/main" id="{ED0A0984-4821-CDE2-E9BC-B968E7402E8F}"/>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 name="Google Shape;13334;p75">
              <a:extLst>
                <a:ext uri="{FF2B5EF4-FFF2-40B4-BE49-F238E27FC236}">
                  <a16:creationId xmlns:a16="http://schemas.microsoft.com/office/drawing/2014/main" id="{3873534C-73D0-5106-6EA9-C32DE8149851}"/>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 name="Google Shape;13335;p75">
              <a:extLst>
                <a:ext uri="{FF2B5EF4-FFF2-40B4-BE49-F238E27FC236}">
                  <a16:creationId xmlns:a16="http://schemas.microsoft.com/office/drawing/2014/main" id="{A3A7A40D-9FCB-ED99-B83D-4CA6C48487AA}"/>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 name="Google Shape;13336;p75">
              <a:extLst>
                <a:ext uri="{FF2B5EF4-FFF2-40B4-BE49-F238E27FC236}">
                  <a16:creationId xmlns:a16="http://schemas.microsoft.com/office/drawing/2014/main" id="{893552B9-FC54-E6DF-2D90-9CE4B6F9AEBE}"/>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 name="Google Shape;13337;p75">
              <a:extLst>
                <a:ext uri="{FF2B5EF4-FFF2-40B4-BE49-F238E27FC236}">
                  <a16:creationId xmlns:a16="http://schemas.microsoft.com/office/drawing/2014/main" id="{92C061CB-2149-1E05-7849-1C12420574CB}"/>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 name="Google Shape;13338;p75">
              <a:extLst>
                <a:ext uri="{FF2B5EF4-FFF2-40B4-BE49-F238E27FC236}">
                  <a16:creationId xmlns:a16="http://schemas.microsoft.com/office/drawing/2014/main" id="{DEF7C7B4-9E4D-8017-B6F9-C982310008DA}"/>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3" name="Google Shape;2200;p40">
            <a:extLst>
              <a:ext uri="{FF2B5EF4-FFF2-40B4-BE49-F238E27FC236}">
                <a16:creationId xmlns:a16="http://schemas.microsoft.com/office/drawing/2014/main" id="{3623D1C9-198B-FE60-FCD6-A86DA261F391}"/>
              </a:ext>
            </a:extLst>
          </p:cNvPr>
          <p:cNvSpPr txBox="1">
            <a:spLocks/>
          </p:cNvSpPr>
          <p:nvPr/>
        </p:nvSpPr>
        <p:spPr>
          <a:xfrm>
            <a:off x="1085865" y="2833932"/>
            <a:ext cx="1764900" cy="5238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2"/>
                </a:solidFill>
                <a:latin typeface="Barlow Semi Condensed"/>
                <a:ea typeface="Barlow Semi Condensed"/>
                <a:cs typeface="Barlow Semi Condensed"/>
                <a:sym typeface="Barlow Semi Condensed"/>
              </a:rPr>
              <a:t>WORK FROM HOME</a:t>
            </a:r>
            <a:endParaRPr lang="en-US" dirty="0">
              <a:latin typeface="Barlow Semi Condensed"/>
              <a:ea typeface="Barlow Semi Condensed"/>
              <a:cs typeface="Barlow Semi Condensed"/>
              <a:sym typeface="Barlow Semi Condensed"/>
            </a:endParaRPr>
          </a:p>
        </p:txBody>
      </p:sp>
      <p:sp>
        <p:nvSpPr>
          <p:cNvPr id="114" name="Google Shape;2200;p40">
            <a:extLst>
              <a:ext uri="{FF2B5EF4-FFF2-40B4-BE49-F238E27FC236}">
                <a16:creationId xmlns:a16="http://schemas.microsoft.com/office/drawing/2014/main" id="{890E2C79-686D-DA42-0D47-BCECAD69A4E0}"/>
              </a:ext>
            </a:extLst>
          </p:cNvPr>
          <p:cNvSpPr txBox="1">
            <a:spLocks/>
          </p:cNvSpPr>
          <p:nvPr/>
        </p:nvSpPr>
        <p:spPr>
          <a:xfrm>
            <a:off x="3675060" y="1290663"/>
            <a:ext cx="1764900" cy="107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2"/>
                </a:solidFill>
                <a:latin typeface="Barlow Semi Condensed"/>
                <a:ea typeface="Barlow Semi Condensed"/>
                <a:cs typeface="Barlow Semi Condensed"/>
                <a:sym typeface="Barlow Semi Condensed"/>
              </a:rPr>
              <a:t>DIGITAL INTERACTION</a:t>
            </a:r>
            <a:endParaRPr lang="en-US" dirty="0">
              <a:latin typeface="Barlow Semi Condensed"/>
              <a:ea typeface="Barlow Semi Condensed"/>
              <a:cs typeface="Barlow Semi Condensed"/>
              <a:sym typeface="Barlow Semi Condensed"/>
            </a:endParaRPr>
          </a:p>
        </p:txBody>
      </p:sp>
      <p:sp>
        <p:nvSpPr>
          <p:cNvPr id="115" name="Google Shape;2200;p40">
            <a:extLst>
              <a:ext uri="{FF2B5EF4-FFF2-40B4-BE49-F238E27FC236}">
                <a16:creationId xmlns:a16="http://schemas.microsoft.com/office/drawing/2014/main" id="{9A5E6C42-9453-5276-6FA3-E2631CE26138}"/>
              </a:ext>
            </a:extLst>
          </p:cNvPr>
          <p:cNvSpPr txBox="1">
            <a:spLocks/>
          </p:cNvSpPr>
          <p:nvPr/>
        </p:nvSpPr>
        <p:spPr>
          <a:xfrm>
            <a:off x="6354972" y="2698176"/>
            <a:ext cx="1764900" cy="1079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2"/>
                </a:solidFill>
                <a:latin typeface="Barlow Semi Condensed"/>
                <a:ea typeface="Barlow Semi Condensed"/>
                <a:cs typeface="Barlow Semi Condensed"/>
                <a:sym typeface="Barlow Semi Condensed"/>
              </a:rPr>
              <a:t>POSTURE RECOGNITION</a:t>
            </a:r>
            <a:endParaRPr lang="en-US" dirty="0">
              <a:latin typeface="Barlow Semi Condensed"/>
              <a:ea typeface="Barlow Semi Condensed"/>
              <a:cs typeface="Barlow Semi Condensed"/>
              <a:sym typeface="Barlow Semi Condensed"/>
            </a:endParaRPr>
          </a:p>
        </p:txBody>
      </p:sp>
      <p:sp>
        <p:nvSpPr>
          <p:cNvPr id="116" name="Google Shape;2200;p40">
            <a:extLst>
              <a:ext uri="{FF2B5EF4-FFF2-40B4-BE49-F238E27FC236}">
                <a16:creationId xmlns:a16="http://schemas.microsoft.com/office/drawing/2014/main" id="{DDFFE8B4-6F2B-D69C-736B-051AF3403909}"/>
              </a:ext>
            </a:extLst>
          </p:cNvPr>
          <p:cNvSpPr txBox="1">
            <a:spLocks/>
          </p:cNvSpPr>
          <p:nvPr/>
        </p:nvSpPr>
        <p:spPr>
          <a:xfrm>
            <a:off x="1074106" y="3445932"/>
            <a:ext cx="1764900" cy="5238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2"/>
                </a:solidFill>
                <a:latin typeface="Barlow Semi Condensed"/>
                <a:ea typeface="Barlow Semi Condensed"/>
                <a:cs typeface="Barlow Semi Condensed"/>
                <a:sym typeface="Barlow Semi Condensed"/>
              </a:rPr>
              <a:t>WFH is more common in “new normal” </a:t>
            </a:r>
          </a:p>
          <a:p>
            <a:pPr algn="ctr"/>
            <a:endParaRPr lang="en-US" dirty="0">
              <a:latin typeface="Barlow Semi Condensed"/>
              <a:ea typeface="Barlow Semi Condensed"/>
              <a:cs typeface="Barlow Semi Condensed"/>
              <a:sym typeface="Barlow Semi Condensed"/>
            </a:endParaRPr>
          </a:p>
        </p:txBody>
      </p:sp>
      <p:sp>
        <p:nvSpPr>
          <p:cNvPr id="56" name="Google Shape;2200;p40">
            <a:extLst>
              <a:ext uri="{FF2B5EF4-FFF2-40B4-BE49-F238E27FC236}">
                <a16:creationId xmlns:a16="http://schemas.microsoft.com/office/drawing/2014/main" id="{470862C1-349E-3AE1-BE85-AFECCE87912B}"/>
              </a:ext>
            </a:extLst>
          </p:cNvPr>
          <p:cNvSpPr txBox="1">
            <a:spLocks/>
          </p:cNvSpPr>
          <p:nvPr/>
        </p:nvSpPr>
        <p:spPr>
          <a:xfrm>
            <a:off x="3675060" y="1951084"/>
            <a:ext cx="1764900" cy="5238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2"/>
                </a:solidFill>
                <a:latin typeface="Barlow Semi Condensed"/>
                <a:ea typeface="Barlow Semi Condensed"/>
                <a:cs typeface="Barlow Semi Condensed"/>
                <a:sym typeface="Barlow Semi Condensed"/>
              </a:rPr>
              <a:t>Increase in human-machine interaction</a:t>
            </a:r>
          </a:p>
          <a:p>
            <a:pPr algn="ctr"/>
            <a:endParaRPr lang="en-US" dirty="0">
              <a:latin typeface="Barlow Semi Condensed"/>
              <a:ea typeface="Barlow Semi Condensed"/>
              <a:cs typeface="Barlow Semi Condensed"/>
              <a:sym typeface="Barlow Semi Condensed"/>
            </a:endParaRPr>
          </a:p>
        </p:txBody>
      </p:sp>
      <p:sp>
        <p:nvSpPr>
          <p:cNvPr id="57" name="Google Shape;2200;p40">
            <a:extLst>
              <a:ext uri="{FF2B5EF4-FFF2-40B4-BE49-F238E27FC236}">
                <a16:creationId xmlns:a16="http://schemas.microsoft.com/office/drawing/2014/main" id="{94D6D704-C8DF-0CC8-D8ED-62E2E6116525}"/>
              </a:ext>
            </a:extLst>
          </p:cNvPr>
          <p:cNvSpPr txBox="1">
            <a:spLocks/>
          </p:cNvSpPr>
          <p:nvPr/>
        </p:nvSpPr>
        <p:spPr>
          <a:xfrm>
            <a:off x="6390790" y="3357740"/>
            <a:ext cx="1764900" cy="5238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dk2"/>
                </a:solidFill>
                <a:latin typeface="Barlow Semi Condensed"/>
                <a:ea typeface="Barlow Semi Condensed"/>
                <a:cs typeface="Barlow Semi Condensed"/>
                <a:sym typeface="Barlow Semi Condensed"/>
              </a:rPr>
              <a:t>Growing needs for sitting posture recognition</a:t>
            </a:r>
          </a:p>
          <a:p>
            <a:pPr algn="ctr"/>
            <a:endParaRPr lang="en-US" dirty="0">
              <a:latin typeface="Barlow Semi Condensed"/>
              <a:ea typeface="Barlow Semi Condensed"/>
              <a:cs typeface="Barlow Semi Condensed"/>
              <a:sym typeface="Barlow Semi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56" grpId="0"/>
      <p:bldP spid="5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E960-83BA-AC79-CB52-D6DCE5E3C0A9}"/>
              </a:ext>
            </a:extLst>
          </p:cNvPr>
          <p:cNvSpPr>
            <a:spLocks noGrp="1"/>
          </p:cNvSpPr>
          <p:nvPr>
            <p:ph type="title"/>
          </p:nvPr>
        </p:nvSpPr>
        <p:spPr/>
        <p:txBody>
          <a:bodyPr/>
          <a:lstStyle/>
          <a:p>
            <a:r>
              <a:rPr lang="en-SG" dirty="0"/>
              <a:t>Conclusions</a:t>
            </a:r>
          </a:p>
        </p:txBody>
      </p:sp>
      <p:sp>
        <p:nvSpPr>
          <p:cNvPr id="3" name="TextBox 2">
            <a:extLst>
              <a:ext uri="{FF2B5EF4-FFF2-40B4-BE49-F238E27FC236}">
                <a16:creationId xmlns:a16="http://schemas.microsoft.com/office/drawing/2014/main" id="{9B3D527B-B30D-DFCB-39AE-4A0AD6F2DE59}"/>
              </a:ext>
            </a:extLst>
          </p:cNvPr>
          <p:cNvSpPr txBox="1"/>
          <p:nvPr/>
        </p:nvSpPr>
        <p:spPr>
          <a:xfrm>
            <a:off x="1288474" y="1731818"/>
            <a:ext cx="5496900" cy="2031325"/>
          </a:xfrm>
          <a:prstGeom prst="rect">
            <a:avLst/>
          </a:prstGeom>
          <a:noFill/>
        </p:spPr>
        <p:txBody>
          <a:bodyPr wrap="square" rtlCol="0">
            <a:spAutoFit/>
          </a:bodyPr>
          <a:lstStyle/>
          <a:p>
            <a:r>
              <a:rPr lang="en-SG" dirty="0">
                <a:latin typeface="Barlow Semi Condensed" panose="00000506000000000000" pitchFamily="2" charset="0"/>
              </a:rPr>
              <a:t>Best Model: </a:t>
            </a:r>
            <a:r>
              <a:rPr lang="en-SG" b="1" dirty="0">
                <a:latin typeface="Barlow Semi Condensed" panose="00000506000000000000" pitchFamily="2" charset="0"/>
              </a:rPr>
              <a:t>Random Forest Classifier</a:t>
            </a:r>
          </a:p>
          <a:p>
            <a:pPr marL="285750" indent="-285750">
              <a:buFont typeface="Arial" panose="020B0604020202020204" pitchFamily="34" charset="0"/>
              <a:buChar char="•"/>
            </a:pPr>
            <a:r>
              <a:rPr lang="en-SG" dirty="0">
                <a:latin typeface="Barlow Semi Condensed" panose="00000506000000000000" pitchFamily="2" charset="0"/>
              </a:rPr>
              <a:t>Achieved 99.6% validation score on both webcam &amp; side cam</a:t>
            </a:r>
          </a:p>
          <a:p>
            <a:pPr marL="285750" indent="-285750">
              <a:buFont typeface="Arial" panose="020B0604020202020204" pitchFamily="34" charset="0"/>
              <a:buChar char="•"/>
            </a:pPr>
            <a:r>
              <a:rPr lang="en-SG" dirty="0">
                <a:latin typeface="Barlow Semi Condensed" panose="00000506000000000000" pitchFamily="2" charset="0"/>
              </a:rPr>
              <a:t>Achieved ~99% F1 score on both webcam &amp; side cam</a:t>
            </a:r>
          </a:p>
          <a:p>
            <a:pPr marL="285750" indent="-285750">
              <a:buFont typeface="Arial" panose="020B0604020202020204" pitchFamily="34" charset="0"/>
              <a:buChar char="•"/>
            </a:pPr>
            <a:r>
              <a:rPr lang="en-SG" dirty="0">
                <a:latin typeface="Barlow Semi Condensed" panose="00000506000000000000" pitchFamily="2" charset="0"/>
              </a:rPr>
              <a:t>Computer Vision Live Prediction score can be further enhanced with more training datasets through different camera angles and camera placements</a:t>
            </a:r>
          </a:p>
          <a:p>
            <a:pPr marL="285750" indent="-285750">
              <a:buFont typeface="Arial" panose="020B0604020202020204" pitchFamily="34" charset="0"/>
              <a:buChar char="•"/>
            </a:pPr>
            <a:r>
              <a:rPr lang="en-SG" dirty="0">
                <a:latin typeface="Barlow Semi Condensed" panose="00000506000000000000" pitchFamily="2" charset="0"/>
              </a:rPr>
              <a:t>However, model is able to capture postures relatively well and are able to capture landmarks &amp; features</a:t>
            </a:r>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2658886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C0B3-597D-543D-5A98-4D823C8190E5}"/>
              </a:ext>
            </a:extLst>
          </p:cNvPr>
          <p:cNvSpPr>
            <a:spLocks noGrp="1"/>
          </p:cNvSpPr>
          <p:nvPr>
            <p:ph type="title"/>
          </p:nvPr>
        </p:nvSpPr>
        <p:spPr/>
        <p:txBody>
          <a:bodyPr/>
          <a:lstStyle/>
          <a:p>
            <a:r>
              <a:rPr lang="en-SG" dirty="0"/>
              <a:t>Challenges/Limitations</a:t>
            </a:r>
          </a:p>
        </p:txBody>
      </p:sp>
      <p:sp>
        <p:nvSpPr>
          <p:cNvPr id="3" name="TextBox 2">
            <a:extLst>
              <a:ext uri="{FF2B5EF4-FFF2-40B4-BE49-F238E27FC236}">
                <a16:creationId xmlns:a16="http://schemas.microsoft.com/office/drawing/2014/main" id="{2D7D0F61-C403-6A46-AFDE-10A86357D468}"/>
              </a:ext>
            </a:extLst>
          </p:cNvPr>
          <p:cNvSpPr txBox="1"/>
          <p:nvPr/>
        </p:nvSpPr>
        <p:spPr>
          <a:xfrm>
            <a:off x="1418938" y="1448365"/>
            <a:ext cx="5496900" cy="224676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arlow Semi Condensed" panose="00000506000000000000" pitchFamily="2" charset="0"/>
              </a:rPr>
              <a:t>Models are only able to predict straight, slouched/hunched, slouched/hunched + </a:t>
            </a:r>
            <a:r>
              <a:rPr lang="en-US" dirty="0" err="1">
                <a:latin typeface="Barlow Semi Condensed" panose="00000506000000000000" pitchFamily="2" charset="0"/>
              </a:rPr>
              <a:t>roundshoulder</a:t>
            </a:r>
            <a:r>
              <a:rPr lang="en-US" dirty="0">
                <a:latin typeface="Barlow Semi Condensed" panose="00000506000000000000" pitchFamily="2" charset="0"/>
              </a:rPr>
              <a:t>, uneven shoulder and </a:t>
            </a:r>
            <a:r>
              <a:rPr lang="en-US" dirty="0" err="1">
                <a:latin typeface="Barlow Semi Condensed" panose="00000506000000000000" pitchFamily="2" charset="0"/>
              </a:rPr>
              <a:t>lieback</a:t>
            </a:r>
            <a:r>
              <a:rPr lang="en-US" dirty="0">
                <a:latin typeface="Barlow Semi Condensed" panose="00000506000000000000" pitchFamily="2" charset="0"/>
              </a:rPr>
              <a:t>.</a:t>
            </a:r>
          </a:p>
          <a:p>
            <a:r>
              <a:rPr lang="en-US" dirty="0">
                <a:latin typeface="Barlow Semi Condensed" panose="00000506000000000000" pitchFamily="2" charset="0"/>
              </a:rPr>
              <a:t> </a:t>
            </a:r>
          </a:p>
          <a:p>
            <a:pPr marL="285750" indent="-285750">
              <a:buFont typeface="Arial" panose="020B0604020202020204" pitchFamily="34" charset="0"/>
              <a:buChar char="•"/>
            </a:pPr>
            <a:r>
              <a:rPr lang="en-US" dirty="0">
                <a:latin typeface="Barlow Semi Condensed" panose="00000506000000000000" pitchFamily="2" charset="0"/>
              </a:rPr>
              <a:t>In real life, there are other postures affecting ergonomics (cross legs, butterfly sit posture, knee angle detection, </a:t>
            </a:r>
            <a:r>
              <a:rPr lang="en-US" dirty="0" err="1">
                <a:latin typeface="Barlow Semi Condensed" panose="00000506000000000000" pitchFamily="2" charset="0"/>
              </a:rPr>
              <a:t>etc</a:t>
            </a:r>
            <a:r>
              <a:rPr lang="en-US" dirty="0">
                <a:latin typeface="Barlow Semi Condensed" panose="00000506000000000000" pitchFamily="2" charset="0"/>
              </a:rPr>
              <a:t>)</a:t>
            </a:r>
          </a:p>
          <a:p>
            <a:endParaRPr lang="en-US" dirty="0">
              <a:latin typeface="Barlow Semi Condensed" panose="00000506000000000000" pitchFamily="2" charset="0"/>
            </a:endParaRPr>
          </a:p>
          <a:p>
            <a:pPr marL="285750" indent="-285750">
              <a:buFont typeface="Arial" panose="020B0604020202020204" pitchFamily="34" charset="0"/>
              <a:buChar char="•"/>
            </a:pPr>
            <a:r>
              <a:rPr lang="en-US" dirty="0">
                <a:latin typeface="Barlow Semi Condensed" panose="00000506000000000000" pitchFamily="2" charset="0"/>
              </a:rPr>
              <a:t>Models are too sensitive to camera angle and placements. Thus, moving the camera to train improved the computer vision accuracy. However, more coverage area is needed for training.</a:t>
            </a:r>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4140182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E960-83BA-AC79-CB52-D6DCE5E3C0A9}"/>
              </a:ext>
            </a:extLst>
          </p:cNvPr>
          <p:cNvSpPr>
            <a:spLocks noGrp="1"/>
          </p:cNvSpPr>
          <p:nvPr>
            <p:ph type="title"/>
          </p:nvPr>
        </p:nvSpPr>
        <p:spPr>
          <a:xfrm>
            <a:off x="1823550" y="51978"/>
            <a:ext cx="5496900" cy="572700"/>
          </a:xfrm>
        </p:spPr>
        <p:txBody>
          <a:bodyPr/>
          <a:lstStyle/>
          <a:p>
            <a:r>
              <a:rPr lang="en-SG" dirty="0"/>
              <a:t>Next Steps</a:t>
            </a:r>
          </a:p>
        </p:txBody>
      </p:sp>
      <p:sp>
        <p:nvSpPr>
          <p:cNvPr id="3" name="TextBox 2">
            <a:extLst>
              <a:ext uri="{FF2B5EF4-FFF2-40B4-BE49-F238E27FC236}">
                <a16:creationId xmlns:a16="http://schemas.microsoft.com/office/drawing/2014/main" id="{9B3D527B-B30D-DFCB-39AE-4A0AD6F2DE59}"/>
              </a:ext>
            </a:extLst>
          </p:cNvPr>
          <p:cNvSpPr txBox="1"/>
          <p:nvPr/>
        </p:nvSpPr>
        <p:spPr>
          <a:xfrm>
            <a:off x="1101437" y="624678"/>
            <a:ext cx="6514013" cy="375487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arlow Semi Condensed" panose="00000506000000000000" pitchFamily="2" charset="0"/>
              </a:rPr>
              <a:t>More complex postures specifically legs joints as these body parts also affect sitting ergonomics.</a:t>
            </a:r>
          </a:p>
          <a:p>
            <a:r>
              <a:rPr lang="en-US" dirty="0">
                <a:latin typeface="Barlow Semi Condensed" panose="00000506000000000000" pitchFamily="2" charset="0"/>
              </a:rPr>
              <a:t> </a:t>
            </a:r>
          </a:p>
          <a:p>
            <a:pPr marL="285750" indent="-285750">
              <a:buFont typeface="Arial" panose="020B0604020202020204" pitchFamily="34" charset="0"/>
              <a:buChar char="•"/>
            </a:pPr>
            <a:r>
              <a:rPr lang="en-US" dirty="0">
                <a:latin typeface="Barlow Semi Condensed" panose="00000506000000000000" pitchFamily="2" charset="0"/>
              </a:rPr>
              <a:t>Utilize more cameras to cover all camera angles/placements for model training. Thus, it will be able to create a much robust model at different placements when deployed to offices/homes.</a:t>
            </a:r>
          </a:p>
          <a:p>
            <a:r>
              <a:rPr lang="en-US" dirty="0">
                <a:latin typeface="Barlow Semi Condensed" panose="00000506000000000000" pitchFamily="2" charset="0"/>
              </a:rPr>
              <a:t> </a:t>
            </a:r>
          </a:p>
          <a:p>
            <a:pPr marL="285750" indent="-285750">
              <a:buFont typeface="Arial" panose="020B0604020202020204" pitchFamily="34" charset="0"/>
              <a:buChar char="•"/>
            </a:pPr>
            <a:r>
              <a:rPr lang="en-US" dirty="0">
                <a:latin typeface="Barlow Semi Condensed" panose="00000506000000000000" pitchFamily="2" charset="0"/>
              </a:rPr>
              <a:t>Train more models to cater for 2 or more people in a frame.</a:t>
            </a:r>
          </a:p>
          <a:p>
            <a:r>
              <a:rPr lang="en-US" dirty="0">
                <a:latin typeface="Barlow Semi Condensed" panose="00000506000000000000" pitchFamily="2" charset="0"/>
              </a:rPr>
              <a:t> </a:t>
            </a:r>
          </a:p>
          <a:p>
            <a:pPr marL="285750" indent="-285750">
              <a:buFont typeface="Arial" panose="020B0604020202020204" pitchFamily="34" charset="0"/>
              <a:buChar char="•"/>
            </a:pPr>
            <a:r>
              <a:rPr lang="en-US" dirty="0">
                <a:latin typeface="Barlow Semi Condensed" panose="00000506000000000000" pitchFamily="2" charset="0"/>
              </a:rPr>
              <a:t>Explore deep learning models (CNN or RNN) for possibly improve predictive power.</a:t>
            </a:r>
          </a:p>
          <a:p>
            <a:r>
              <a:rPr lang="en-US" dirty="0">
                <a:latin typeface="Barlow Semi Condensed" panose="00000506000000000000" pitchFamily="2" charset="0"/>
              </a:rPr>
              <a:t> </a:t>
            </a:r>
          </a:p>
          <a:p>
            <a:pPr marL="285750" indent="-285750">
              <a:buFont typeface="Arial" panose="020B0604020202020204" pitchFamily="34" charset="0"/>
              <a:buChar char="•"/>
            </a:pPr>
            <a:r>
              <a:rPr lang="en-US" dirty="0">
                <a:latin typeface="Barlow Semi Condensed" panose="00000506000000000000" pitchFamily="2" charset="0"/>
              </a:rPr>
              <a:t>Use of object detection models such as Mask R-CNN or YOLO to detect monitors, chairs and tables to ultimately give recommendations for best alignments/placements and heights for each workstation.</a:t>
            </a:r>
          </a:p>
          <a:p>
            <a:endParaRPr lang="en-US" dirty="0">
              <a:latin typeface="Barlow Semi Condensed" panose="00000506000000000000" pitchFamily="2" charset="0"/>
            </a:endParaRPr>
          </a:p>
          <a:p>
            <a:pPr marL="285750" indent="-285750">
              <a:buFont typeface="Arial" panose="020B0604020202020204" pitchFamily="34" charset="0"/>
              <a:buChar char="•"/>
            </a:pPr>
            <a:r>
              <a:rPr lang="en-US" dirty="0">
                <a:latin typeface="Barlow Semi Condensed" panose="00000506000000000000" pitchFamily="2" charset="0"/>
              </a:rPr>
              <a:t>Use </a:t>
            </a:r>
            <a:r>
              <a:rPr lang="en-US" dirty="0" err="1">
                <a:latin typeface="Barlow Semi Condensed" panose="00000506000000000000" pitchFamily="2" charset="0"/>
              </a:rPr>
              <a:t>Tkinter</a:t>
            </a:r>
            <a:r>
              <a:rPr lang="en-US" dirty="0">
                <a:latin typeface="Barlow Semi Condensed" panose="00000506000000000000" pitchFamily="2" charset="0"/>
              </a:rPr>
              <a:t> to develop GUI app for posture record and recommendations to correct postures.</a:t>
            </a:r>
            <a:endParaRPr lang="en-SG" dirty="0"/>
          </a:p>
        </p:txBody>
      </p:sp>
    </p:spTree>
    <p:extLst>
      <p:ext uri="{BB962C8B-B14F-4D97-AF65-F5344CB8AC3E}">
        <p14:creationId xmlns:p14="http://schemas.microsoft.com/office/powerpoint/2010/main" val="373514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sp>
        <p:nvSpPr>
          <p:cNvPr id="3606" name="Google Shape;3606;p63"/>
          <p:cNvSpPr txBox="1">
            <a:spLocks noGrp="1"/>
          </p:cNvSpPr>
          <p:nvPr>
            <p:ph type="subTitle" idx="1"/>
          </p:nvPr>
        </p:nvSpPr>
        <p:spPr>
          <a:xfrm>
            <a:off x="3017520" y="1709928"/>
            <a:ext cx="3099900" cy="14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arlow Semi Condensed"/>
                <a:ea typeface="Barlow Semi Condensed"/>
                <a:cs typeface="Barlow Semi Condensed"/>
                <a:sym typeface="Barlow Semi Condensed"/>
              </a:rPr>
              <a:t>Do you have any questions?</a:t>
            </a:r>
            <a:endParaRPr dirty="0">
              <a:solidFill>
                <a:schemeClr val="accent1"/>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dirty="0">
              <a:solidFill>
                <a:srgbClr val="595959"/>
              </a:solidFill>
              <a:latin typeface="Barlow Semi Condensed"/>
              <a:ea typeface="Barlow Semi Condensed"/>
              <a:cs typeface="Barlow Semi Condensed"/>
              <a:sym typeface="Barlow Semi Condensed"/>
            </a:endParaRPr>
          </a:p>
        </p:txBody>
      </p:sp>
      <p:sp>
        <p:nvSpPr>
          <p:cNvPr id="3607" name="Google Shape;3607;p63"/>
          <p:cNvSpPr txBox="1">
            <a:spLocks noGrp="1"/>
          </p:cNvSpPr>
          <p:nvPr>
            <p:ph type="subTitle" idx="4294967295"/>
          </p:nvPr>
        </p:nvSpPr>
        <p:spPr>
          <a:xfrm>
            <a:off x="2673650" y="4233275"/>
            <a:ext cx="37932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Barlow Semi Condensed"/>
                <a:ea typeface="Barlow Semi Condensed"/>
                <a:cs typeface="Barlow Semi Condensed"/>
                <a:sym typeface="Barlow Semi Condensed"/>
              </a:rPr>
              <a:t>Please keep this slide for attribution</a:t>
            </a:r>
            <a:endParaRPr sz="1100">
              <a:latin typeface="Barlow Semi Condensed"/>
              <a:ea typeface="Barlow Semi Condensed"/>
              <a:cs typeface="Barlow Semi Condensed"/>
              <a:sym typeface="Barlow Semi Condensed"/>
            </a:endParaRPr>
          </a:p>
        </p:txBody>
      </p:sp>
      <p:grpSp>
        <p:nvGrpSpPr>
          <p:cNvPr id="3608" name="Google Shape;3608;p63"/>
          <p:cNvGrpSpPr/>
          <p:nvPr/>
        </p:nvGrpSpPr>
        <p:grpSpPr>
          <a:xfrm>
            <a:off x="3733763" y="3221625"/>
            <a:ext cx="1681025" cy="338359"/>
            <a:chOff x="3733763" y="3183525"/>
            <a:chExt cx="1681025" cy="338359"/>
          </a:xfrm>
        </p:grpSpPr>
        <p:sp>
          <p:nvSpPr>
            <p:cNvPr id="3609" name="Google Shape;3609;p63"/>
            <p:cNvSpPr/>
            <p:nvPr/>
          </p:nvSpPr>
          <p:spPr>
            <a:xfrm>
              <a:off x="3733763" y="3183525"/>
              <a:ext cx="338345" cy="33829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0" name="Google Shape;3610;p63"/>
            <p:cNvGrpSpPr/>
            <p:nvPr/>
          </p:nvGrpSpPr>
          <p:grpSpPr>
            <a:xfrm>
              <a:off x="4166051" y="3183552"/>
              <a:ext cx="338366" cy="338332"/>
              <a:chOff x="812101" y="2571761"/>
              <a:chExt cx="417066" cy="417024"/>
            </a:xfrm>
          </p:grpSpPr>
          <p:sp>
            <p:nvSpPr>
              <p:cNvPr id="3611" name="Google Shape;3611;p6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598397" y="3183552"/>
              <a:ext cx="338332" cy="338332"/>
              <a:chOff x="1323129" y="2571761"/>
              <a:chExt cx="417024" cy="417024"/>
            </a:xfrm>
          </p:grpSpPr>
          <p:sp>
            <p:nvSpPr>
              <p:cNvPr id="3616" name="Google Shape;3616;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0" name="Google Shape;3620;p63"/>
            <p:cNvSpPr/>
            <p:nvPr/>
          </p:nvSpPr>
          <p:spPr>
            <a:xfrm>
              <a:off x="5074766" y="3214044"/>
              <a:ext cx="340022" cy="27726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3084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833254" y="2093769"/>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Appendix</a:t>
            </a:r>
            <a:endParaRPr sz="3000" dirty="0"/>
          </a:p>
        </p:txBody>
      </p:sp>
    </p:spTree>
    <p:extLst>
      <p:ext uri="{BB962C8B-B14F-4D97-AF65-F5344CB8AC3E}">
        <p14:creationId xmlns:p14="http://schemas.microsoft.com/office/powerpoint/2010/main" val="3372540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E630-D0BC-D217-C52B-58B90A6BC058}"/>
              </a:ext>
            </a:extLst>
          </p:cNvPr>
          <p:cNvSpPr>
            <a:spLocks noGrp="1"/>
          </p:cNvSpPr>
          <p:nvPr>
            <p:ph type="title"/>
          </p:nvPr>
        </p:nvSpPr>
        <p:spPr/>
        <p:txBody>
          <a:bodyPr/>
          <a:lstStyle/>
          <a:p>
            <a:r>
              <a:rPr lang="en-SG" dirty="0" err="1"/>
              <a:t>MediaPipe</a:t>
            </a:r>
            <a:r>
              <a:rPr lang="en-SG" dirty="0"/>
              <a:t> vs </a:t>
            </a:r>
            <a:r>
              <a:rPr lang="en-SG" dirty="0" err="1"/>
              <a:t>MoveNet</a:t>
            </a:r>
            <a:endParaRPr lang="en-SG" dirty="0"/>
          </a:p>
        </p:txBody>
      </p:sp>
      <p:sp>
        <p:nvSpPr>
          <p:cNvPr id="10" name="TextBox 9">
            <a:extLst>
              <a:ext uri="{FF2B5EF4-FFF2-40B4-BE49-F238E27FC236}">
                <a16:creationId xmlns:a16="http://schemas.microsoft.com/office/drawing/2014/main" id="{49885ED6-ED67-B063-6FDB-6CA96C903A9C}"/>
              </a:ext>
            </a:extLst>
          </p:cNvPr>
          <p:cNvSpPr txBox="1"/>
          <p:nvPr/>
        </p:nvSpPr>
        <p:spPr>
          <a:xfrm>
            <a:off x="1719072" y="1406234"/>
            <a:ext cx="899605" cy="307777"/>
          </a:xfrm>
          <a:prstGeom prst="rect">
            <a:avLst/>
          </a:prstGeom>
          <a:noFill/>
        </p:spPr>
        <p:txBody>
          <a:bodyPr wrap="none" rtlCol="0">
            <a:spAutoFit/>
          </a:bodyPr>
          <a:lstStyle/>
          <a:p>
            <a:r>
              <a:rPr lang="en-SG" dirty="0" err="1">
                <a:latin typeface="Barlow Semi Condensed" panose="00000506000000000000" pitchFamily="2" charset="0"/>
              </a:rPr>
              <a:t>MediaPipe</a:t>
            </a:r>
            <a:endParaRPr lang="en-SG" dirty="0">
              <a:latin typeface="Barlow Semi Condensed" panose="00000506000000000000" pitchFamily="2" charset="0"/>
            </a:endParaRPr>
          </a:p>
        </p:txBody>
      </p:sp>
      <p:sp>
        <p:nvSpPr>
          <p:cNvPr id="11" name="TextBox 10">
            <a:extLst>
              <a:ext uri="{FF2B5EF4-FFF2-40B4-BE49-F238E27FC236}">
                <a16:creationId xmlns:a16="http://schemas.microsoft.com/office/drawing/2014/main" id="{C012E568-5AFF-E087-9648-24E78513C5BB}"/>
              </a:ext>
            </a:extLst>
          </p:cNvPr>
          <p:cNvSpPr txBox="1"/>
          <p:nvPr/>
        </p:nvSpPr>
        <p:spPr>
          <a:xfrm>
            <a:off x="6195209" y="1406233"/>
            <a:ext cx="790601" cy="307777"/>
          </a:xfrm>
          <a:prstGeom prst="rect">
            <a:avLst/>
          </a:prstGeom>
          <a:noFill/>
        </p:spPr>
        <p:txBody>
          <a:bodyPr wrap="none" rtlCol="0">
            <a:spAutoFit/>
          </a:bodyPr>
          <a:lstStyle/>
          <a:p>
            <a:r>
              <a:rPr lang="en-SG" dirty="0" err="1">
                <a:latin typeface="Barlow Semi Condensed" panose="00000506000000000000" pitchFamily="2" charset="0"/>
              </a:rPr>
              <a:t>MoveNet</a:t>
            </a:r>
            <a:endParaRPr lang="en-SG" dirty="0">
              <a:latin typeface="Barlow Semi Condensed" panose="00000506000000000000" pitchFamily="2" charset="0"/>
            </a:endParaRPr>
          </a:p>
        </p:txBody>
      </p:sp>
      <p:cxnSp>
        <p:nvCxnSpPr>
          <p:cNvPr id="13" name="Straight Connector 12">
            <a:extLst>
              <a:ext uri="{FF2B5EF4-FFF2-40B4-BE49-F238E27FC236}">
                <a16:creationId xmlns:a16="http://schemas.microsoft.com/office/drawing/2014/main" id="{0C78C074-ABBC-4A9C-0CEA-524D7027C74D}"/>
              </a:ext>
            </a:extLst>
          </p:cNvPr>
          <p:cNvCxnSpPr/>
          <p:nvPr/>
        </p:nvCxnSpPr>
        <p:spPr>
          <a:xfrm>
            <a:off x="4508022" y="1288473"/>
            <a:ext cx="63978" cy="3602182"/>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C0764D61-7643-E262-B9E6-B0653A1E4953}"/>
              </a:ext>
            </a:extLst>
          </p:cNvPr>
          <p:cNvSpPr txBox="1"/>
          <p:nvPr/>
        </p:nvSpPr>
        <p:spPr>
          <a:xfrm>
            <a:off x="1525107" y="1813117"/>
            <a:ext cx="1415772" cy="307777"/>
          </a:xfrm>
          <a:prstGeom prst="rect">
            <a:avLst/>
          </a:prstGeom>
          <a:noFill/>
        </p:spPr>
        <p:txBody>
          <a:bodyPr wrap="none" rtlCol="0">
            <a:spAutoFit/>
          </a:bodyPr>
          <a:lstStyle/>
          <a:p>
            <a:r>
              <a:rPr lang="en-SG" dirty="0">
                <a:latin typeface="Barlow Semi Condensed" panose="00000506000000000000" pitchFamily="2" charset="0"/>
              </a:rPr>
              <a:t>Top-Down Models</a:t>
            </a:r>
          </a:p>
        </p:txBody>
      </p:sp>
      <p:sp>
        <p:nvSpPr>
          <p:cNvPr id="15" name="TextBox 14">
            <a:extLst>
              <a:ext uri="{FF2B5EF4-FFF2-40B4-BE49-F238E27FC236}">
                <a16:creationId xmlns:a16="http://schemas.microsoft.com/office/drawing/2014/main" id="{81F9F0B5-1088-E342-114F-EF9346A5C10A}"/>
              </a:ext>
            </a:extLst>
          </p:cNvPr>
          <p:cNvSpPr txBox="1"/>
          <p:nvPr/>
        </p:nvSpPr>
        <p:spPr>
          <a:xfrm>
            <a:off x="5882623" y="1813118"/>
            <a:ext cx="1470274" cy="307777"/>
          </a:xfrm>
          <a:prstGeom prst="rect">
            <a:avLst/>
          </a:prstGeom>
          <a:noFill/>
        </p:spPr>
        <p:txBody>
          <a:bodyPr wrap="none" rtlCol="0">
            <a:spAutoFit/>
          </a:bodyPr>
          <a:lstStyle/>
          <a:p>
            <a:r>
              <a:rPr lang="en-SG" dirty="0">
                <a:latin typeface="Barlow Semi Condensed" panose="00000506000000000000" pitchFamily="2" charset="0"/>
              </a:rPr>
              <a:t>Bottom-Up Models</a:t>
            </a:r>
          </a:p>
        </p:txBody>
      </p:sp>
      <p:pic>
        <p:nvPicPr>
          <p:cNvPr id="17" name="Picture 16">
            <a:extLst>
              <a:ext uri="{FF2B5EF4-FFF2-40B4-BE49-F238E27FC236}">
                <a16:creationId xmlns:a16="http://schemas.microsoft.com/office/drawing/2014/main" id="{A83902DE-3890-3EC0-636A-C0389C7CA0CA}"/>
              </a:ext>
            </a:extLst>
          </p:cNvPr>
          <p:cNvPicPr>
            <a:picLocks noChangeAspect="1"/>
          </p:cNvPicPr>
          <p:nvPr/>
        </p:nvPicPr>
        <p:blipFill>
          <a:blip r:embed="rId3"/>
          <a:stretch>
            <a:fillRect/>
          </a:stretch>
        </p:blipFill>
        <p:spPr>
          <a:xfrm>
            <a:off x="4895059" y="2329295"/>
            <a:ext cx="3390900" cy="2219325"/>
          </a:xfrm>
          <a:prstGeom prst="rect">
            <a:avLst/>
          </a:prstGeom>
        </p:spPr>
      </p:pic>
      <p:pic>
        <p:nvPicPr>
          <p:cNvPr id="19" name="Picture 18">
            <a:extLst>
              <a:ext uri="{FF2B5EF4-FFF2-40B4-BE49-F238E27FC236}">
                <a16:creationId xmlns:a16="http://schemas.microsoft.com/office/drawing/2014/main" id="{C14131CF-D863-9A69-6AFF-BC0B9907E17F}"/>
              </a:ext>
            </a:extLst>
          </p:cNvPr>
          <p:cNvPicPr>
            <a:picLocks noChangeAspect="1"/>
          </p:cNvPicPr>
          <p:nvPr/>
        </p:nvPicPr>
        <p:blipFill>
          <a:blip r:embed="rId4"/>
          <a:stretch>
            <a:fillRect/>
          </a:stretch>
        </p:blipFill>
        <p:spPr>
          <a:xfrm>
            <a:off x="669015" y="2329295"/>
            <a:ext cx="3619267" cy="2248091"/>
          </a:xfrm>
          <a:prstGeom prst="rect">
            <a:avLst/>
          </a:prstGeom>
        </p:spPr>
      </p:pic>
    </p:spTree>
    <p:extLst>
      <p:ext uri="{BB962C8B-B14F-4D97-AF65-F5344CB8AC3E}">
        <p14:creationId xmlns:p14="http://schemas.microsoft.com/office/powerpoint/2010/main" val="2877044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E630-D0BC-D217-C52B-58B90A6BC058}"/>
              </a:ext>
            </a:extLst>
          </p:cNvPr>
          <p:cNvSpPr>
            <a:spLocks noGrp="1"/>
          </p:cNvSpPr>
          <p:nvPr>
            <p:ph type="title"/>
          </p:nvPr>
        </p:nvSpPr>
        <p:spPr/>
        <p:txBody>
          <a:bodyPr/>
          <a:lstStyle/>
          <a:p>
            <a:r>
              <a:rPr lang="en-SG" dirty="0" err="1"/>
              <a:t>MediaPipe</a:t>
            </a:r>
            <a:r>
              <a:rPr lang="en-SG" dirty="0"/>
              <a:t> vs </a:t>
            </a:r>
            <a:r>
              <a:rPr lang="en-SG" dirty="0" err="1"/>
              <a:t>MoveNet</a:t>
            </a:r>
            <a:endParaRPr lang="en-SG" dirty="0"/>
          </a:p>
        </p:txBody>
      </p:sp>
      <p:sp>
        <p:nvSpPr>
          <p:cNvPr id="10" name="TextBox 9">
            <a:extLst>
              <a:ext uri="{FF2B5EF4-FFF2-40B4-BE49-F238E27FC236}">
                <a16:creationId xmlns:a16="http://schemas.microsoft.com/office/drawing/2014/main" id="{49885ED6-ED67-B063-6FDB-6CA96C903A9C}"/>
              </a:ext>
            </a:extLst>
          </p:cNvPr>
          <p:cNvSpPr txBox="1"/>
          <p:nvPr/>
        </p:nvSpPr>
        <p:spPr>
          <a:xfrm>
            <a:off x="1831217" y="911207"/>
            <a:ext cx="899605" cy="307777"/>
          </a:xfrm>
          <a:prstGeom prst="rect">
            <a:avLst/>
          </a:prstGeom>
          <a:noFill/>
        </p:spPr>
        <p:txBody>
          <a:bodyPr wrap="none" rtlCol="0">
            <a:spAutoFit/>
          </a:bodyPr>
          <a:lstStyle/>
          <a:p>
            <a:r>
              <a:rPr lang="en-SG" dirty="0" err="1">
                <a:latin typeface="Barlow Semi Condensed" panose="00000506000000000000" pitchFamily="2" charset="0"/>
              </a:rPr>
              <a:t>MediaPipe</a:t>
            </a:r>
            <a:endParaRPr lang="en-SG" dirty="0">
              <a:latin typeface="Barlow Semi Condensed" panose="00000506000000000000" pitchFamily="2" charset="0"/>
            </a:endParaRPr>
          </a:p>
        </p:txBody>
      </p:sp>
      <p:sp>
        <p:nvSpPr>
          <p:cNvPr id="11" name="TextBox 10">
            <a:extLst>
              <a:ext uri="{FF2B5EF4-FFF2-40B4-BE49-F238E27FC236}">
                <a16:creationId xmlns:a16="http://schemas.microsoft.com/office/drawing/2014/main" id="{C012E568-5AFF-E087-9648-24E78513C5BB}"/>
              </a:ext>
            </a:extLst>
          </p:cNvPr>
          <p:cNvSpPr txBox="1"/>
          <p:nvPr/>
        </p:nvSpPr>
        <p:spPr>
          <a:xfrm>
            <a:off x="6352158" y="911207"/>
            <a:ext cx="790601" cy="307777"/>
          </a:xfrm>
          <a:prstGeom prst="rect">
            <a:avLst/>
          </a:prstGeom>
          <a:noFill/>
        </p:spPr>
        <p:txBody>
          <a:bodyPr wrap="none" rtlCol="0">
            <a:spAutoFit/>
          </a:bodyPr>
          <a:lstStyle/>
          <a:p>
            <a:r>
              <a:rPr lang="en-SG" dirty="0" err="1">
                <a:latin typeface="Barlow Semi Condensed" panose="00000506000000000000" pitchFamily="2" charset="0"/>
              </a:rPr>
              <a:t>MoveNet</a:t>
            </a:r>
            <a:endParaRPr lang="en-SG" dirty="0">
              <a:latin typeface="Barlow Semi Condensed" panose="00000506000000000000" pitchFamily="2" charset="0"/>
            </a:endParaRPr>
          </a:p>
        </p:txBody>
      </p:sp>
      <p:cxnSp>
        <p:nvCxnSpPr>
          <p:cNvPr id="13" name="Straight Connector 12">
            <a:extLst>
              <a:ext uri="{FF2B5EF4-FFF2-40B4-BE49-F238E27FC236}">
                <a16:creationId xmlns:a16="http://schemas.microsoft.com/office/drawing/2014/main" id="{0C78C074-ABBC-4A9C-0CEA-524D7027C74D}"/>
              </a:ext>
            </a:extLst>
          </p:cNvPr>
          <p:cNvCxnSpPr/>
          <p:nvPr/>
        </p:nvCxnSpPr>
        <p:spPr>
          <a:xfrm>
            <a:off x="4508022" y="1288473"/>
            <a:ext cx="63978" cy="3602182"/>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30EFD88-7819-56C3-3E83-A3D1AF8012B0}"/>
              </a:ext>
            </a:extLst>
          </p:cNvPr>
          <p:cNvSpPr txBox="1"/>
          <p:nvPr/>
        </p:nvSpPr>
        <p:spPr>
          <a:xfrm>
            <a:off x="4572000" y="1985524"/>
            <a:ext cx="4572000" cy="2246769"/>
          </a:xfrm>
          <a:prstGeom prst="rect">
            <a:avLst/>
          </a:prstGeom>
          <a:noFill/>
        </p:spPr>
        <p:txBody>
          <a:bodyPr wrap="square">
            <a:spAutoFit/>
          </a:bodyPr>
          <a:lstStyle/>
          <a:p>
            <a:pPr algn="l"/>
            <a:r>
              <a:rPr lang="en-US" i="0" dirty="0">
                <a:solidFill>
                  <a:srgbClr val="292929"/>
                </a:solidFill>
                <a:effectLst/>
                <a:latin typeface="Barlow Semi Condensed" panose="00000506000000000000" pitchFamily="2" charset="0"/>
              </a:rPr>
              <a:t>Four prediction heads are attached to the feature extractor:</a:t>
            </a:r>
          </a:p>
          <a:p>
            <a:pPr algn="l"/>
            <a:r>
              <a:rPr lang="en-US" i="0" dirty="0">
                <a:solidFill>
                  <a:srgbClr val="292929"/>
                </a:solidFill>
                <a:effectLst/>
                <a:latin typeface="Barlow Semi Condensed" panose="00000506000000000000" pitchFamily="2" charset="0"/>
              </a:rPr>
              <a:t>1. Person center heatmap to predict geometric center of person instances</a:t>
            </a:r>
          </a:p>
          <a:p>
            <a:pPr algn="l"/>
            <a:r>
              <a:rPr lang="en-US" i="0" dirty="0">
                <a:solidFill>
                  <a:srgbClr val="292929"/>
                </a:solidFill>
                <a:effectLst/>
                <a:latin typeface="Barlow Semi Condensed" panose="00000506000000000000" pitchFamily="2" charset="0"/>
              </a:rPr>
              <a:t>2. </a:t>
            </a:r>
            <a:r>
              <a:rPr lang="en-US" i="0" dirty="0" err="1">
                <a:solidFill>
                  <a:srgbClr val="292929"/>
                </a:solidFill>
                <a:effectLst/>
                <a:latin typeface="Barlow Semi Condensed" panose="00000506000000000000" pitchFamily="2" charset="0"/>
              </a:rPr>
              <a:t>Keypoint</a:t>
            </a:r>
            <a:r>
              <a:rPr lang="en-US" i="0" dirty="0">
                <a:solidFill>
                  <a:srgbClr val="292929"/>
                </a:solidFill>
                <a:effectLst/>
                <a:latin typeface="Barlow Semi Condensed" panose="00000506000000000000" pitchFamily="2" charset="0"/>
              </a:rPr>
              <a:t> regression field to predict full set of </a:t>
            </a:r>
            <a:r>
              <a:rPr lang="en-US" i="0" dirty="0" err="1">
                <a:solidFill>
                  <a:srgbClr val="292929"/>
                </a:solidFill>
                <a:effectLst/>
                <a:latin typeface="Barlow Semi Condensed" panose="00000506000000000000" pitchFamily="2" charset="0"/>
              </a:rPr>
              <a:t>keypoints</a:t>
            </a:r>
            <a:r>
              <a:rPr lang="en-US" i="0" dirty="0">
                <a:solidFill>
                  <a:srgbClr val="292929"/>
                </a:solidFill>
                <a:effectLst/>
                <a:latin typeface="Barlow Semi Condensed" panose="00000506000000000000" pitchFamily="2" charset="0"/>
              </a:rPr>
              <a:t> for a person to group </a:t>
            </a:r>
            <a:r>
              <a:rPr lang="en-US" i="0" dirty="0" err="1">
                <a:solidFill>
                  <a:srgbClr val="292929"/>
                </a:solidFill>
                <a:effectLst/>
                <a:latin typeface="Barlow Semi Condensed" panose="00000506000000000000" pitchFamily="2" charset="0"/>
              </a:rPr>
              <a:t>keypoints</a:t>
            </a:r>
            <a:r>
              <a:rPr lang="en-US" i="0" dirty="0">
                <a:solidFill>
                  <a:srgbClr val="292929"/>
                </a:solidFill>
                <a:effectLst/>
                <a:latin typeface="Barlow Semi Condensed" panose="00000506000000000000" pitchFamily="2" charset="0"/>
              </a:rPr>
              <a:t> into instances.</a:t>
            </a:r>
          </a:p>
          <a:p>
            <a:pPr algn="l"/>
            <a:r>
              <a:rPr lang="en-US" i="0" dirty="0">
                <a:solidFill>
                  <a:srgbClr val="292929"/>
                </a:solidFill>
                <a:effectLst/>
                <a:latin typeface="Barlow Semi Condensed" panose="00000506000000000000" pitchFamily="2" charset="0"/>
              </a:rPr>
              <a:t>3. Person </a:t>
            </a:r>
            <a:r>
              <a:rPr lang="en-US" i="0" dirty="0" err="1">
                <a:solidFill>
                  <a:srgbClr val="292929"/>
                </a:solidFill>
                <a:effectLst/>
                <a:latin typeface="Barlow Semi Condensed" panose="00000506000000000000" pitchFamily="2" charset="0"/>
              </a:rPr>
              <a:t>keypoint</a:t>
            </a:r>
            <a:r>
              <a:rPr lang="en-US" i="0" dirty="0">
                <a:solidFill>
                  <a:srgbClr val="292929"/>
                </a:solidFill>
                <a:effectLst/>
                <a:latin typeface="Barlow Semi Condensed" panose="00000506000000000000" pitchFamily="2" charset="0"/>
              </a:rPr>
              <a:t> heatmap to predict location of all </a:t>
            </a:r>
            <a:r>
              <a:rPr lang="en-US" i="0" dirty="0" err="1">
                <a:solidFill>
                  <a:srgbClr val="292929"/>
                </a:solidFill>
                <a:effectLst/>
                <a:latin typeface="Barlow Semi Condensed" panose="00000506000000000000" pitchFamily="2" charset="0"/>
              </a:rPr>
              <a:t>keypoints</a:t>
            </a:r>
            <a:r>
              <a:rPr lang="en-US" i="0" dirty="0">
                <a:solidFill>
                  <a:srgbClr val="292929"/>
                </a:solidFill>
                <a:effectLst/>
                <a:latin typeface="Barlow Semi Condensed" panose="00000506000000000000" pitchFamily="2" charset="0"/>
              </a:rPr>
              <a:t> irrespective of person instances</a:t>
            </a:r>
          </a:p>
          <a:p>
            <a:pPr algn="l"/>
            <a:r>
              <a:rPr lang="en-US" i="0" dirty="0">
                <a:solidFill>
                  <a:srgbClr val="292929"/>
                </a:solidFill>
                <a:effectLst/>
                <a:latin typeface="Barlow Semi Condensed" panose="00000506000000000000" pitchFamily="2" charset="0"/>
              </a:rPr>
              <a:t>4. 2D per-</a:t>
            </a:r>
            <a:r>
              <a:rPr lang="en-US" i="0" dirty="0" err="1">
                <a:solidFill>
                  <a:srgbClr val="292929"/>
                </a:solidFill>
                <a:effectLst/>
                <a:latin typeface="Barlow Semi Condensed" panose="00000506000000000000" pitchFamily="2" charset="0"/>
              </a:rPr>
              <a:t>keypoint</a:t>
            </a:r>
            <a:r>
              <a:rPr lang="en-US" i="0" dirty="0">
                <a:solidFill>
                  <a:srgbClr val="292929"/>
                </a:solidFill>
                <a:effectLst/>
                <a:latin typeface="Barlow Semi Condensed" panose="00000506000000000000" pitchFamily="2" charset="0"/>
              </a:rPr>
              <a:t> offset field to predict local offsets from each output feature map pixel to the precise sub-pixel location of each </a:t>
            </a:r>
            <a:r>
              <a:rPr lang="en-US" i="0" dirty="0" err="1">
                <a:solidFill>
                  <a:srgbClr val="292929"/>
                </a:solidFill>
                <a:effectLst/>
                <a:latin typeface="Barlow Semi Condensed" panose="00000506000000000000" pitchFamily="2" charset="0"/>
              </a:rPr>
              <a:t>keypoint</a:t>
            </a:r>
            <a:r>
              <a:rPr lang="en-US" i="0" dirty="0">
                <a:solidFill>
                  <a:srgbClr val="292929"/>
                </a:solidFill>
                <a:effectLst/>
                <a:latin typeface="Barlow Semi Condensed" panose="00000506000000000000" pitchFamily="2" charset="0"/>
              </a:rPr>
              <a:t>.</a:t>
            </a:r>
          </a:p>
        </p:txBody>
      </p:sp>
      <p:sp>
        <p:nvSpPr>
          <p:cNvPr id="16" name="TextBox 15">
            <a:extLst>
              <a:ext uri="{FF2B5EF4-FFF2-40B4-BE49-F238E27FC236}">
                <a16:creationId xmlns:a16="http://schemas.microsoft.com/office/drawing/2014/main" id="{C8172C9C-FD1D-0951-E6BE-58338C6B6D10}"/>
              </a:ext>
            </a:extLst>
          </p:cNvPr>
          <p:cNvSpPr txBox="1"/>
          <p:nvPr/>
        </p:nvSpPr>
        <p:spPr>
          <a:xfrm>
            <a:off x="593898" y="1357848"/>
            <a:ext cx="3575494" cy="3785652"/>
          </a:xfrm>
          <a:prstGeom prst="rect">
            <a:avLst/>
          </a:prstGeom>
          <a:noFill/>
        </p:spPr>
        <p:txBody>
          <a:bodyPr wrap="square">
            <a:spAutoFit/>
          </a:bodyPr>
          <a:lstStyle/>
          <a:p>
            <a:pPr algn="l"/>
            <a:r>
              <a:rPr lang="en-US" sz="1200" b="0" i="0" dirty="0">
                <a:solidFill>
                  <a:srgbClr val="292929"/>
                </a:solidFill>
                <a:effectLst/>
                <a:latin typeface="Barlow Semi Condensed" panose="00000506000000000000" pitchFamily="2" charset="0"/>
              </a:rPr>
              <a:t>The input to the model is 256X256X3 which gets reduced to 8X8X192 through a bunch of convolution blocks then the encoder output is </a:t>
            </a:r>
            <a:r>
              <a:rPr lang="en-US" sz="1200" b="0" i="0" dirty="0" err="1">
                <a:solidFill>
                  <a:srgbClr val="292929"/>
                </a:solidFill>
                <a:effectLst/>
                <a:latin typeface="Barlow Semi Condensed" panose="00000506000000000000" pitchFamily="2" charset="0"/>
              </a:rPr>
              <a:t>upsampled</a:t>
            </a:r>
            <a:r>
              <a:rPr lang="en-US" sz="1200" b="0" i="0" dirty="0">
                <a:solidFill>
                  <a:srgbClr val="292929"/>
                </a:solidFill>
                <a:effectLst/>
                <a:latin typeface="Barlow Semi Condensed" panose="00000506000000000000" pitchFamily="2" charset="0"/>
              </a:rPr>
              <a:t> along with skip connections.</a:t>
            </a:r>
          </a:p>
          <a:p>
            <a:pPr algn="l"/>
            <a:r>
              <a:rPr lang="en-US" sz="1200" b="0" i="0" dirty="0">
                <a:solidFill>
                  <a:srgbClr val="292929"/>
                </a:solidFill>
                <a:effectLst/>
                <a:latin typeface="Barlow Semi Condensed" panose="00000506000000000000" pitchFamily="2" charset="0"/>
              </a:rPr>
              <a:t>The output of the encoder-decoder is 64X64X32 which is passed to the coordinate regression network and another convolution layer that produces heatmap and offset map of output 64X64X99.</a:t>
            </a:r>
            <a:br>
              <a:rPr lang="en-US" sz="1200" b="0" i="0" dirty="0">
                <a:solidFill>
                  <a:srgbClr val="292929"/>
                </a:solidFill>
                <a:effectLst/>
                <a:latin typeface="Barlow Semi Condensed" panose="00000506000000000000" pitchFamily="2" charset="0"/>
              </a:rPr>
            </a:br>
            <a:r>
              <a:rPr lang="en-US" sz="1200" b="0" i="0" dirty="0">
                <a:solidFill>
                  <a:srgbClr val="292929"/>
                </a:solidFill>
                <a:effectLst/>
                <a:latin typeface="Barlow Semi Condensed" panose="00000506000000000000" pitchFamily="2" charset="0"/>
              </a:rPr>
              <a:t>Since there are 33 key points we can say for every </a:t>
            </a:r>
            <a:r>
              <a:rPr lang="en-US" sz="1200" b="0" i="0" dirty="0" err="1">
                <a:solidFill>
                  <a:srgbClr val="292929"/>
                </a:solidFill>
                <a:effectLst/>
                <a:latin typeface="Barlow Semi Condensed" panose="00000506000000000000" pitchFamily="2" charset="0"/>
              </a:rPr>
              <a:t>keypoint</a:t>
            </a:r>
            <a:r>
              <a:rPr lang="en-US" sz="1200" b="0" i="0" dirty="0">
                <a:solidFill>
                  <a:srgbClr val="292929"/>
                </a:solidFill>
                <a:effectLst/>
                <a:latin typeface="Barlow Semi Condensed" panose="00000506000000000000" pitchFamily="2" charset="0"/>
              </a:rPr>
              <a:t> it predicts 3 images.</a:t>
            </a:r>
            <a:br>
              <a:rPr lang="en-US" sz="1200" b="0" i="0" dirty="0">
                <a:solidFill>
                  <a:srgbClr val="292929"/>
                </a:solidFill>
                <a:effectLst/>
                <a:latin typeface="Barlow Semi Condensed" panose="00000506000000000000" pitchFamily="2" charset="0"/>
              </a:rPr>
            </a:br>
            <a:r>
              <a:rPr lang="en-US" sz="1200" b="0" i="0" dirty="0">
                <a:solidFill>
                  <a:srgbClr val="292929"/>
                </a:solidFill>
                <a:effectLst/>
                <a:latin typeface="Barlow Semi Condensed" panose="00000506000000000000" pitchFamily="2" charset="0"/>
              </a:rPr>
              <a:t>Coordinate regression network predicts the key points and visibility of key points. The network itself has backpropagation but has a stop gradient connection with the encoder.</a:t>
            </a:r>
            <a:br>
              <a:rPr lang="en-US" sz="1200" b="0" i="0" dirty="0">
                <a:solidFill>
                  <a:srgbClr val="292929"/>
                </a:solidFill>
                <a:effectLst/>
                <a:latin typeface="Barlow Semi Condensed" panose="00000506000000000000" pitchFamily="2" charset="0"/>
              </a:rPr>
            </a:br>
            <a:r>
              <a:rPr lang="en-US" sz="1200" b="0" i="0" dirty="0">
                <a:solidFill>
                  <a:srgbClr val="292929"/>
                </a:solidFill>
                <a:effectLst/>
                <a:latin typeface="Barlow Semi Condensed" panose="00000506000000000000" pitchFamily="2" charset="0"/>
              </a:rPr>
              <a:t>Intuitively, we can say that the coordinate regression network has no control over the encoder and decoder but leverages its information for predicting </a:t>
            </a:r>
            <a:r>
              <a:rPr lang="en-US" sz="1200" b="0" i="0" dirty="0" err="1">
                <a:solidFill>
                  <a:srgbClr val="292929"/>
                </a:solidFill>
                <a:effectLst/>
                <a:latin typeface="Barlow Semi Condensed" panose="00000506000000000000" pitchFamily="2" charset="0"/>
              </a:rPr>
              <a:t>keypoints</a:t>
            </a:r>
            <a:r>
              <a:rPr lang="en-US" sz="1200" b="0" i="0" dirty="0">
                <a:solidFill>
                  <a:srgbClr val="292929"/>
                </a:solidFill>
                <a:effectLst/>
                <a:latin typeface="Barlow Semi Condensed" panose="00000506000000000000" pitchFamily="2" charset="0"/>
              </a:rPr>
              <a:t>.</a:t>
            </a:r>
            <a:br>
              <a:rPr lang="en-US" sz="1200" b="0" i="0" dirty="0">
                <a:solidFill>
                  <a:srgbClr val="292929"/>
                </a:solidFill>
                <a:effectLst/>
                <a:latin typeface="Barlow Semi Condensed" panose="00000506000000000000" pitchFamily="2" charset="0"/>
              </a:rPr>
            </a:br>
            <a:r>
              <a:rPr lang="en-US" sz="1200" b="0" i="0" dirty="0">
                <a:solidFill>
                  <a:srgbClr val="292929"/>
                </a:solidFill>
                <a:effectLst/>
                <a:latin typeface="Barlow Semi Condensed" panose="00000506000000000000" pitchFamily="2" charset="0"/>
              </a:rPr>
              <a:t>The output of the Coordinate regression network is 33X3 which is for each </a:t>
            </a:r>
            <a:r>
              <a:rPr lang="en-US" sz="1200" b="0" i="0" dirty="0" err="1">
                <a:solidFill>
                  <a:srgbClr val="292929"/>
                </a:solidFill>
                <a:effectLst/>
                <a:latin typeface="Barlow Semi Condensed" panose="00000506000000000000" pitchFamily="2" charset="0"/>
              </a:rPr>
              <a:t>keypoints</a:t>
            </a:r>
            <a:r>
              <a:rPr lang="en-US" sz="1200" b="0" i="0" dirty="0">
                <a:solidFill>
                  <a:srgbClr val="292929"/>
                </a:solidFill>
                <a:effectLst/>
                <a:latin typeface="Barlow Semi Condensed" panose="00000506000000000000" pitchFamily="2" charset="0"/>
              </a:rPr>
              <a:t> we have </a:t>
            </a:r>
            <a:r>
              <a:rPr lang="en-US" sz="1200" b="0" i="0" dirty="0" err="1">
                <a:solidFill>
                  <a:srgbClr val="292929"/>
                </a:solidFill>
                <a:effectLst/>
                <a:latin typeface="Barlow Semi Condensed" panose="00000506000000000000" pitchFamily="2" charset="0"/>
              </a:rPr>
              <a:t>x_coordinate</a:t>
            </a:r>
            <a:r>
              <a:rPr lang="en-US" sz="1200" b="0" i="0" dirty="0">
                <a:solidFill>
                  <a:srgbClr val="292929"/>
                </a:solidFill>
                <a:effectLst/>
                <a:latin typeface="Barlow Semi Condensed" panose="00000506000000000000" pitchFamily="2" charset="0"/>
              </a:rPr>
              <a:t>, </a:t>
            </a:r>
            <a:r>
              <a:rPr lang="en-US" sz="1200" b="0" i="0" dirty="0" err="1">
                <a:solidFill>
                  <a:srgbClr val="292929"/>
                </a:solidFill>
                <a:effectLst/>
                <a:latin typeface="Barlow Semi Condensed" panose="00000506000000000000" pitchFamily="2" charset="0"/>
              </a:rPr>
              <a:t>y_coordinate</a:t>
            </a:r>
            <a:r>
              <a:rPr lang="en-US" sz="1200" b="0" i="0" dirty="0">
                <a:solidFill>
                  <a:srgbClr val="292929"/>
                </a:solidFill>
                <a:effectLst/>
                <a:latin typeface="Barlow Semi Condensed" panose="00000506000000000000" pitchFamily="2" charset="0"/>
              </a:rPr>
              <a:t>, and visibility.</a:t>
            </a:r>
          </a:p>
        </p:txBody>
      </p:sp>
    </p:spTree>
    <p:extLst>
      <p:ext uri="{BB962C8B-B14F-4D97-AF65-F5344CB8AC3E}">
        <p14:creationId xmlns:p14="http://schemas.microsoft.com/office/powerpoint/2010/main" val="2132485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75994-2BBF-4DB8-AB87-E206D466E1D1}"/>
              </a:ext>
            </a:extLst>
          </p:cNvPr>
          <p:cNvSpPr>
            <a:spLocks noGrp="1"/>
          </p:cNvSpPr>
          <p:nvPr>
            <p:ph type="title"/>
          </p:nvPr>
        </p:nvSpPr>
        <p:spPr/>
        <p:txBody>
          <a:bodyPr/>
          <a:lstStyle/>
          <a:p>
            <a:r>
              <a:rPr lang="en-SG" dirty="0" err="1"/>
              <a:t>PyCaret</a:t>
            </a:r>
            <a:r>
              <a:rPr lang="en-SG" dirty="0"/>
              <a:t> Model</a:t>
            </a:r>
          </a:p>
        </p:txBody>
      </p:sp>
      <p:pic>
        <p:nvPicPr>
          <p:cNvPr id="10" name="Picture 9">
            <a:extLst>
              <a:ext uri="{FF2B5EF4-FFF2-40B4-BE49-F238E27FC236}">
                <a16:creationId xmlns:a16="http://schemas.microsoft.com/office/drawing/2014/main" id="{B73B4C48-23D4-9640-2222-56598DEFDDED}"/>
              </a:ext>
            </a:extLst>
          </p:cNvPr>
          <p:cNvPicPr>
            <a:picLocks noChangeAspect="1"/>
          </p:cNvPicPr>
          <p:nvPr/>
        </p:nvPicPr>
        <p:blipFill>
          <a:blip r:embed="rId2"/>
          <a:stretch>
            <a:fillRect/>
          </a:stretch>
        </p:blipFill>
        <p:spPr>
          <a:xfrm>
            <a:off x="4774784" y="1672450"/>
            <a:ext cx="4033405" cy="2745318"/>
          </a:xfrm>
          <a:prstGeom prst="rect">
            <a:avLst/>
          </a:prstGeom>
        </p:spPr>
      </p:pic>
      <p:sp>
        <p:nvSpPr>
          <p:cNvPr id="11" name="TextBox 10">
            <a:extLst>
              <a:ext uri="{FF2B5EF4-FFF2-40B4-BE49-F238E27FC236}">
                <a16:creationId xmlns:a16="http://schemas.microsoft.com/office/drawing/2014/main" id="{B4BEBCE4-61A7-09AB-C627-A843BB3F8ADE}"/>
              </a:ext>
            </a:extLst>
          </p:cNvPr>
          <p:cNvSpPr txBox="1"/>
          <p:nvPr/>
        </p:nvSpPr>
        <p:spPr>
          <a:xfrm>
            <a:off x="1524000" y="1364673"/>
            <a:ext cx="790601" cy="307777"/>
          </a:xfrm>
          <a:prstGeom prst="rect">
            <a:avLst/>
          </a:prstGeom>
          <a:noFill/>
        </p:spPr>
        <p:txBody>
          <a:bodyPr wrap="none" rtlCol="0">
            <a:spAutoFit/>
          </a:bodyPr>
          <a:lstStyle/>
          <a:p>
            <a:r>
              <a:rPr lang="en-SG" dirty="0">
                <a:latin typeface="Barlow Semi Condensed" panose="00000506000000000000" pitchFamily="2" charset="0"/>
              </a:rPr>
              <a:t>Webcam</a:t>
            </a:r>
          </a:p>
        </p:txBody>
      </p:sp>
      <p:pic>
        <p:nvPicPr>
          <p:cNvPr id="13" name="Picture 12">
            <a:extLst>
              <a:ext uri="{FF2B5EF4-FFF2-40B4-BE49-F238E27FC236}">
                <a16:creationId xmlns:a16="http://schemas.microsoft.com/office/drawing/2014/main" id="{F03A2B0A-1D59-6349-15D2-09F9756EC17D}"/>
              </a:ext>
            </a:extLst>
          </p:cNvPr>
          <p:cNvPicPr>
            <a:picLocks noChangeAspect="1"/>
          </p:cNvPicPr>
          <p:nvPr/>
        </p:nvPicPr>
        <p:blipFill>
          <a:blip r:embed="rId3"/>
          <a:stretch>
            <a:fillRect/>
          </a:stretch>
        </p:blipFill>
        <p:spPr>
          <a:xfrm>
            <a:off x="656360" y="1865934"/>
            <a:ext cx="3712858" cy="2551834"/>
          </a:xfrm>
          <a:prstGeom prst="rect">
            <a:avLst/>
          </a:prstGeom>
        </p:spPr>
      </p:pic>
      <p:sp>
        <p:nvSpPr>
          <p:cNvPr id="14" name="TextBox 13">
            <a:extLst>
              <a:ext uri="{FF2B5EF4-FFF2-40B4-BE49-F238E27FC236}">
                <a16:creationId xmlns:a16="http://schemas.microsoft.com/office/drawing/2014/main" id="{882F5003-0CAB-B1A7-377A-27C8A6688CF4}"/>
              </a:ext>
            </a:extLst>
          </p:cNvPr>
          <p:cNvSpPr txBox="1"/>
          <p:nvPr/>
        </p:nvSpPr>
        <p:spPr>
          <a:xfrm>
            <a:off x="6297042" y="1332774"/>
            <a:ext cx="787395" cy="307777"/>
          </a:xfrm>
          <a:prstGeom prst="rect">
            <a:avLst/>
          </a:prstGeom>
          <a:noFill/>
        </p:spPr>
        <p:txBody>
          <a:bodyPr wrap="none" rtlCol="0">
            <a:spAutoFit/>
          </a:bodyPr>
          <a:lstStyle/>
          <a:p>
            <a:r>
              <a:rPr lang="en-SG" dirty="0" err="1">
                <a:latin typeface="Barlow Semi Condensed" panose="00000506000000000000" pitchFamily="2" charset="0"/>
              </a:rPr>
              <a:t>Sidecam</a:t>
            </a:r>
            <a:endParaRPr lang="en-SG" dirty="0">
              <a:latin typeface="Barlow Semi Condensed" panose="00000506000000000000" pitchFamily="2" charset="0"/>
            </a:endParaRPr>
          </a:p>
        </p:txBody>
      </p:sp>
    </p:spTree>
    <p:extLst>
      <p:ext uri="{BB962C8B-B14F-4D97-AF65-F5344CB8AC3E}">
        <p14:creationId xmlns:p14="http://schemas.microsoft.com/office/powerpoint/2010/main" val="2635323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A84024-7B18-528B-62F1-C959F8E35BA5}"/>
              </a:ext>
            </a:extLst>
          </p:cNvPr>
          <p:cNvPicPr>
            <a:picLocks noChangeAspect="1"/>
          </p:cNvPicPr>
          <p:nvPr/>
        </p:nvPicPr>
        <p:blipFill>
          <a:blip r:embed="rId2"/>
          <a:stretch>
            <a:fillRect/>
          </a:stretch>
        </p:blipFill>
        <p:spPr>
          <a:xfrm>
            <a:off x="849013" y="734289"/>
            <a:ext cx="3009477" cy="3317015"/>
          </a:xfrm>
          <a:prstGeom prst="rect">
            <a:avLst/>
          </a:prstGeom>
        </p:spPr>
      </p:pic>
      <p:sp>
        <p:nvSpPr>
          <p:cNvPr id="11" name="TextBox 10">
            <a:extLst>
              <a:ext uri="{FF2B5EF4-FFF2-40B4-BE49-F238E27FC236}">
                <a16:creationId xmlns:a16="http://schemas.microsoft.com/office/drawing/2014/main" id="{79C55386-5C14-2506-CC7E-53ABA6044ACA}"/>
              </a:ext>
            </a:extLst>
          </p:cNvPr>
          <p:cNvSpPr txBox="1"/>
          <p:nvPr/>
        </p:nvSpPr>
        <p:spPr>
          <a:xfrm>
            <a:off x="942458" y="548986"/>
            <a:ext cx="2348720" cy="307777"/>
          </a:xfrm>
          <a:prstGeom prst="rect">
            <a:avLst/>
          </a:prstGeom>
          <a:noFill/>
        </p:spPr>
        <p:txBody>
          <a:bodyPr wrap="none" rtlCol="0">
            <a:spAutoFit/>
          </a:bodyPr>
          <a:lstStyle/>
          <a:p>
            <a:r>
              <a:rPr lang="en-SG" dirty="0">
                <a:latin typeface="Barlow Semi Condensed" panose="00000506000000000000" pitchFamily="2" charset="0"/>
              </a:rPr>
              <a:t>Webcam (extra trees classifier)</a:t>
            </a:r>
          </a:p>
        </p:txBody>
      </p:sp>
      <p:pic>
        <p:nvPicPr>
          <p:cNvPr id="13" name="Picture 12">
            <a:extLst>
              <a:ext uri="{FF2B5EF4-FFF2-40B4-BE49-F238E27FC236}">
                <a16:creationId xmlns:a16="http://schemas.microsoft.com/office/drawing/2014/main" id="{1F75DA95-8908-FCD8-6D71-82F499F97F98}"/>
              </a:ext>
            </a:extLst>
          </p:cNvPr>
          <p:cNvPicPr>
            <a:picLocks noChangeAspect="1"/>
          </p:cNvPicPr>
          <p:nvPr/>
        </p:nvPicPr>
        <p:blipFill>
          <a:blip r:embed="rId3"/>
          <a:stretch>
            <a:fillRect/>
          </a:stretch>
        </p:blipFill>
        <p:spPr>
          <a:xfrm>
            <a:off x="4572001" y="702875"/>
            <a:ext cx="3129578" cy="3348429"/>
          </a:xfrm>
          <a:prstGeom prst="rect">
            <a:avLst/>
          </a:prstGeom>
        </p:spPr>
      </p:pic>
      <p:sp>
        <p:nvSpPr>
          <p:cNvPr id="14" name="TextBox 13">
            <a:extLst>
              <a:ext uri="{FF2B5EF4-FFF2-40B4-BE49-F238E27FC236}">
                <a16:creationId xmlns:a16="http://schemas.microsoft.com/office/drawing/2014/main" id="{DBB6BDBE-F1BF-1B97-9EDE-97F7F2DBF75D}"/>
              </a:ext>
            </a:extLst>
          </p:cNvPr>
          <p:cNvSpPr txBox="1"/>
          <p:nvPr/>
        </p:nvSpPr>
        <p:spPr>
          <a:xfrm>
            <a:off x="4862573" y="458047"/>
            <a:ext cx="2345514" cy="307777"/>
          </a:xfrm>
          <a:prstGeom prst="rect">
            <a:avLst/>
          </a:prstGeom>
          <a:noFill/>
        </p:spPr>
        <p:txBody>
          <a:bodyPr wrap="none" rtlCol="0">
            <a:spAutoFit/>
          </a:bodyPr>
          <a:lstStyle/>
          <a:p>
            <a:r>
              <a:rPr lang="en-SG" dirty="0" err="1">
                <a:latin typeface="Barlow Semi Condensed" panose="00000506000000000000" pitchFamily="2" charset="0"/>
              </a:rPr>
              <a:t>Sidecam</a:t>
            </a:r>
            <a:r>
              <a:rPr lang="en-SG" dirty="0">
                <a:latin typeface="Barlow Semi Condensed" panose="00000506000000000000" pitchFamily="2" charset="0"/>
              </a:rPr>
              <a:t> (extra trees classifier)</a:t>
            </a:r>
          </a:p>
        </p:txBody>
      </p:sp>
      <p:pic>
        <p:nvPicPr>
          <p:cNvPr id="15" name="Picture 14">
            <a:extLst>
              <a:ext uri="{FF2B5EF4-FFF2-40B4-BE49-F238E27FC236}">
                <a16:creationId xmlns:a16="http://schemas.microsoft.com/office/drawing/2014/main" id="{42315807-F4AD-15F4-08F0-6854EE2DAFEA}"/>
              </a:ext>
            </a:extLst>
          </p:cNvPr>
          <p:cNvPicPr>
            <a:picLocks noChangeAspect="1"/>
          </p:cNvPicPr>
          <p:nvPr/>
        </p:nvPicPr>
        <p:blipFill>
          <a:blip r:embed="rId4"/>
          <a:stretch>
            <a:fillRect/>
          </a:stretch>
        </p:blipFill>
        <p:spPr>
          <a:xfrm>
            <a:off x="9246361" y="2300448"/>
            <a:ext cx="3151910" cy="2092935"/>
          </a:xfrm>
          <a:prstGeom prst="rect">
            <a:avLst/>
          </a:prstGeom>
        </p:spPr>
      </p:pic>
      <p:pic>
        <p:nvPicPr>
          <p:cNvPr id="16" name="Picture 15">
            <a:extLst>
              <a:ext uri="{FF2B5EF4-FFF2-40B4-BE49-F238E27FC236}">
                <a16:creationId xmlns:a16="http://schemas.microsoft.com/office/drawing/2014/main" id="{C03F1E0D-F65F-7398-7528-A740E5239EF2}"/>
              </a:ext>
            </a:extLst>
          </p:cNvPr>
          <p:cNvPicPr>
            <a:picLocks noChangeAspect="1"/>
          </p:cNvPicPr>
          <p:nvPr/>
        </p:nvPicPr>
        <p:blipFill>
          <a:blip r:embed="rId5"/>
          <a:stretch>
            <a:fillRect/>
          </a:stretch>
        </p:blipFill>
        <p:spPr>
          <a:xfrm>
            <a:off x="9244703" y="151676"/>
            <a:ext cx="3353236" cy="1968642"/>
          </a:xfrm>
          <a:prstGeom prst="rect">
            <a:avLst/>
          </a:prstGeom>
        </p:spPr>
      </p:pic>
      <p:sp>
        <p:nvSpPr>
          <p:cNvPr id="17" name="Title 1">
            <a:extLst>
              <a:ext uri="{FF2B5EF4-FFF2-40B4-BE49-F238E27FC236}">
                <a16:creationId xmlns:a16="http://schemas.microsoft.com/office/drawing/2014/main" id="{D9B0F27D-4CAE-A9B2-C416-700E6A0D85BB}"/>
              </a:ext>
            </a:extLst>
          </p:cNvPr>
          <p:cNvSpPr>
            <a:spLocks noGrp="1"/>
          </p:cNvSpPr>
          <p:nvPr>
            <p:ph type="title"/>
          </p:nvPr>
        </p:nvSpPr>
        <p:spPr>
          <a:xfrm>
            <a:off x="1726160" y="0"/>
            <a:ext cx="5577900" cy="594300"/>
          </a:xfrm>
        </p:spPr>
        <p:txBody>
          <a:bodyPr/>
          <a:lstStyle/>
          <a:p>
            <a:r>
              <a:rPr lang="en-SG" dirty="0" err="1"/>
              <a:t>PyCaret</a:t>
            </a:r>
            <a:r>
              <a:rPr lang="en-SG" dirty="0"/>
              <a:t> Model</a:t>
            </a:r>
          </a:p>
        </p:txBody>
      </p:sp>
    </p:spTree>
    <p:extLst>
      <p:ext uri="{BB962C8B-B14F-4D97-AF65-F5344CB8AC3E}">
        <p14:creationId xmlns:p14="http://schemas.microsoft.com/office/powerpoint/2010/main" val="190537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A624-E8FD-EA4E-EA9E-F711B4B3FDAF}"/>
              </a:ext>
            </a:extLst>
          </p:cNvPr>
          <p:cNvSpPr>
            <a:spLocks noGrp="1"/>
          </p:cNvSpPr>
          <p:nvPr>
            <p:ph type="title"/>
          </p:nvPr>
        </p:nvSpPr>
        <p:spPr/>
        <p:txBody>
          <a:bodyPr/>
          <a:lstStyle/>
          <a:p>
            <a:r>
              <a:rPr lang="en-SG" dirty="0"/>
              <a:t>Confusion matrix (Random Forest)</a:t>
            </a:r>
          </a:p>
        </p:txBody>
      </p:sp>
      <p:pic>
        <p:nvPicPr>
          <p:cNvPr id="10" name="Picture 9">
            <a:extLst>
              <a:ext uri="{FF2B5EF4-FFF2-40B4-BE49-F238E27FC236}">
                <a16:creationId xmlns:a16="http://schemas.microsoft.com/office/drawing/2014/main" id="{42F5D8E9-2A1C-90EF-28A7-EEB8A4957684}"/>
              </a:ext>
            </a:extLst>
          </p:cNvPr>
          <p:cNvPicPr>
            <a:picLocks noChangeAspect="1"/>
          </p:cNvPicPr>
          <p:nvPr/>
        </p:nvPicPr>
        <p:blipFill>
          <a:blip r:embed="rId2"/>
          <a:stretch>
            <a:fillRect/>
          </a:stretch>
        </p:blipFill>
        <p:spPr>
          <a:xfrm>
            <a:off x="825497" y="1274617"/>
            <a:ext cx="2943863" cy="2411989"/>
          </a:xfrm>
          <a:prstGeom prst="rect">
            <a:avLst/>
          </a:prstGeom>
        </p:spPr>
      </p:pic>
      <p:pic>
        <p:nvPicPr>
          <p:cNvPr id="12" name="Picture 11">
            <a:extLst>
              <a:ext uri="{FF2B5EF4-FFF2-40B4-BE49-F238E27FC236}">
                <a16:creationId xmlns:a16="http://schemas.microsoft.com/office/drawing/2014/main" id="{38A91661-24F6-6E73-4849-03C5DC8A7DAC}"/>
              </a:ext>
            </a:extLst>
          </p:cNvPr>
          <p:cNvPicPr>
            <a:picLocks noChangeAspect="1"/>
          </p:cNvPicPr>
          <p:nvPr/>
        </p:nvPicPr>
        <p:blipFill>
          <a:blip r:embed="rId3"/>
          <a:stretch>
            <a:fillRect/>
          </a:stretch>
        </p:blipFill>
        <p:spPr>
          <a:xfrm>
            <a:off x="4383331" y="1318131"/>
            <a:ext cx="3253557" cy="2411990"/>
          </a:xfrm>
          <a:prstGeom prst="rect">
            <a:avLst/>
          </a:prstGeom>
        </p:spPr>
      </p:pic>
      <p:sp>
        <p:nvSpPr>
          <p:cNvPr id="13" name="TextBox 12">
            <a:extLst>
              <a:ext uri="{FF2B5EF4-FFF2-40B4-BE49-F238E27FC236}">
                <a16:creationId xmlns:a16="http://schemas.microsoft.com/office/drawing/2014/main" id="{B8B73DBB-AE27-66A5-87C8-161E1D922B13}"/>
              </a:ext>
            </a:extLst>
          </p:cNvPr>
          <p:cNvSpPr txBox="1"/>
          <p:nvPr/>
        </p:nvSpPr>
        <p:spPr>
          <a:xfrm>
            <a:off x="1967345" y="1010354"/>
            <a:ext cx="790601" cy="307777"/>
          </a:xfrm>
          <a:prstGeom prst="rect">
            <a:avLst/>
          </a:prstGeom>
          <a:noFill/>
        </p:spPr>
        <p:txBody>
          <a:bodyPr wrap="none" rtlCol="0">
            <a:spAutoFit/>
          </a:bodyPr>
          <a:lstStyle/>
          <a:p>
            <a:r>
              <a:rPr lang="en-SG" dirty="0">
                <a:latin typeface="Barlow Semi Condensed" panose="00000506000000000000" pitchFamily="2" charset="0"/>
              </a:rPr>
              <a:t>Webcam</a:t>
            </a:r>
          </a:p>
        </p:txBody>
      </p:sp>
      <p:sp>
        <p:nvSpPr>
          <p:cNvPr id="14" name="TextBox 13">
            <a:extLst>
              <a:ext uri="{FF2B5EF4-FFF2-40B4-BE49-F238E27FC236}">
                <a16:creationId xmlns:a16="http://schemas.microsoft.com/office/drawing/2014/main" id="{7D776172-935F-7C31-227C-3AB3F5ED723B}"/>
              </a:ext>
            </a:extLst>
          </p:cNvPr>
          <p:cNvSpPr txBox="1"/>
          <p:nvPr/>
        </p:nvSpPr>
        <p:spPr>
          <a:xfrm>
            <a:off x="5715000" y="1010354"/>
            <a:ext cx="787395" cy="307777"/>
          </a:xfrm>
          <a:prstGeom prst="rect">
            <a:avLst/>
          </a:prstGeom>
          <a:noFill/>
        </p:spPr>
        <p:txBody>
          <a:bodyPr wrap="none" rtlCol="0">
            <a:spAutoFit/>
          </a:bodyPr>
          <a:lstStyle/>
          <a:p>
            <a:r>
              <a:rPr lang="en-SG" dirty="0" err="1">
                <a:latin typeface="Barlow Semi Condensed" panose="00000506000000000000" pitchFamily="2" charset="0"/>
              </a:rPr>
              <a:t>Sidecam</a:t>
            </a:r>
            <a:endParaRPr lang="en-SG" dirty="0">
              <a:latin typeface="Barlow Semi Condensed" panose="00000506000000000000" pitchFamily="2" charset="0"/>
            </a:endParaRPr>
          </a:p>
        </p:txBody>
      </p:sp>
    </p:spTree>
    <p:extLst>
      <p:ext uri="{BB962C8B-B14F-4D97-AF65-F5344CB8AC3E}">
        <p14:creationId xmlns:p14="http://schemas.microsoft.com/office/powerpoint/2010/main" val="4242039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EAA39-07EC-B58D-1110-FA023DA62CBA}"/>
              </a:ext>
            </a:extLst>
          </p:cNvPr>
          <p:cNvSpPr>
            <a:spLocks noGrp="1"/>
          </p:cNvSpPr>
          <p:nvPr>
            <p:ph type="title"/>
          </p:nvPr>
        </p:nvSpPr>
        <p:spPr/>
        <p:txBody>
          <a:bodyPr/>
          <a:lstStyle/>
          <a:p>
            <a:r>
              <a:rPr lang="en-SG" dirty="0"/>
              <a:t>Postures</a:t>
            </a:r>
          </a:p>
        </p:txBody>
      </p:sp>
      <p:pic>
        <p:nvPicPr>
          <p:cNvPr id="10" name="Picture 9">
            <a:extLst>
              <a:ext uri="{FF2B5EF4-FFF2-40B4-BE49-F238E27FC236}">
                <a16:creationId xmlns:a16="http://schemas.microsoft.com/office/drawing/2014/main" id="{CF0C7275-40C8-428A-C1D1-1D71E63521CC}"/>
              </a:ext>
            </a:extLst>
          </p:cNvPr>
          <p:cNvPicPr>
            <a:picLocks noChangeAspect="1"/>
          </p:cNvPicPr>
          <p:nvPr/>
        </p:nvPicPr>
        <p:blipFill>
          <a:blip r:embed="rId3"/>
          <a:stretch>
            <a:fillRect/>
          </a:stretch>
        </p:blipFill>
        <p:spPr>
          <a:xfrm>
            <a:off x="717342" y="1678132"/>
            <a:ext cx="2670098" cy="1787236"/>
          </a:xfrm>
          <a:prstGeom prst="rect">
            <a:avLst/>
          </a:prstGeom>
        </p:spPr>
      </p:pic>
      <p:pic>
        <p:nvPicPr>
          <p:cNvPr id="12" name="Picture 11">
            <a:extLst>
              <a:ext uri="{FF2B5EF4-FFF2-40B4-BE49-F238E27FC236}">
                <a16:creationId xmlns:a16="http://schemas.microsoft.com/office/drawing/2014/main" id="{914D6B8A-93BF-2A91-9D3E-B2636E669176}"/>
              </a:ext>
            </a:extLst>
          </p:cNvPr>
          <p:cNvPicPr>
            <a:picLocks noChangeAspect="1"/>
          </p:cNvPicPr>
          <p:nvPr/>
        </p:nvPicPr>
        <p:blipFill>
          <a:blip r:embed="rId4"/>
          <a:stretch>
            <a:fillRect/>
          </a:stretch>
        </p:blipFill>
        <p:spPr>
          <a:xfrm>
            <a:off x="3510401" y="1678132"/>
            <a:ext cx="2670097" cy="1787236"/>
          </a:xfrm>
          <a:prstGeom prst="rect">
            <a:avLst/>
          </a:prstGeom>
        </p:spPr>
      </p:pic>
      <p:pic>
        <p:nvPicPr>
          <p:cNvPr id="14" name="Picture 13">
            <a:extLst>
              <a:ext uri="{FF2B5EF4-FFF2-40B4-BE49-F238E27FC236}">
                <a16:creationId xmlns:a16="http://schemas.microsoft.com/office/drawing/2014/main" id="{507B1728-51C7-81F1-19C9-1ECC8614CA02}"/>
              </a:ext>
            </a:extLst>
          </p:cNvPr>
          <p:cNvPicPr>
            <a:picLocks noChangeAspect="1"/>
          </p:cNvPicPr>
          <p:nvPr/>
        </p:nvPicPr>
        <p:blipFill>
          <a:blip r:embed="rId5"/>
          <a:stretch>
            <a:fillRect/>
          </a:stretch>
        </p:blipFill>
        <p:spPr>
          <a:xfrm>
            <a:off x="6231786" y="1678132"/>
            <a:ext cx="2670096" cy="1787236"/>
          </a:xfrm>
          <a:prstGeom prst="rect">
            <a:avLst/>
          </a:prstGeom>
        </p:spPr>
      </p:pic>
      <p:pic>
        <p:nvPicPr>
          <p:cNvPr id="1036" name="Picture 12" descr="Pin on 艺术">
            <a:extLst>
              <a:ext uri="{FF2B5EF4-FFF2-40B4-BE49-F238E27FC236}">
                <a16:creationId xmlns:a16="http://schemas.microsoft.com/office/drawing/2014/main" id="{CC1BD7F4-B9A2-AAD1-A780-3122F48873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5027" y="3532350"/>
            <a:ext cx="1560046" cy="15600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mm | Thinking Face Emoji 🤔 | Know Your Meme">
            <a:extLst>
              <a:ext uri="{FF2B5EF4-FFF2-40B4-BE49-F238E27FC236}">
                <a16:creationId xmlns:a16="http://schemas.microsoft.com/office/drawing/2014/main" id="{437439C1-72FB-4993-40D4-673C1E258C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0147" y="3532350"/>
            <a:ext cx="1424488" cy="1536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26ACF44-42A2-5147-73DC-0702CEA2A16C}"/>
              </a:ext>
            </a:extLst>
          </p:cNvPr>
          <p:cNvPicPr>
            <a:picLocks noChangeAspect="1"/>
          </p:cNvPicPr>
          <p:nvPr/>
        </p:nvPicPr>
        <p:blipFill>
          <a:blip r:embed="rId8"/>
          <a:stretch>
            <a:fillRect/>
          </a:stretch>
        </p:blipFill>
        <p:spPr>
          <a:xfrm>
            <a:off x="4038600" y="3532350"/>
            <a:ext cx="1475569" cy="1611150"/>
          </a:xfrm>
          <a:prstGeom prst="rect">
            <a:avLst/>
          </a:prstGeom>
        </p:spPr>
      </p:pic>
    </p:spTree>
    <p:extLst>
      <p:ext uri="{BB962C8B-B14F-4D97-AF65-F5344CB8AC3E}">
        <p14:creationId xmlns:p14="http://schemas.microsoft.com/office/powerpoint/2010/main" val="5115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80" name="Google Shape;2980;p52"/>
          <p:cNvSpPr txBox="1">
            <a:spLocks noGrp="1"/>
          </p:cNvSpPr>
          <p:nvPr>
            <p:ph type="title"/>
          </p:nvPr>
        </p:nvSpPr>
        <p:spPr>
          <a:xfrm>
            <a:off x="-207481" y="47110"/>
            <a:ext cx="3804931"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Statistics At-a-Glance</a:t>
            </a:r>
            <a:endParaRPr dirty="0"/>
          </a:p>
        </p:txBody>
      </p:sp>
      <p:sp>
        <p:nvSpPr>
          <p:cNvPr id="2981" name="Google Shape;2981;p52"/>
          <p:cNvSpPr/>
          <p:nvPr/>
        </p:nvSpPr>
        <p:spPr>
          <a:xfrm>
            <a:off x="647273" y="1311083"/>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982" name="Google Shape;2982;p52"/>
          <p:cNvGrpSpPr/>
          <p:nvPr/>
        </p:nvGrpSpPr>
        <p:grpSpPr>
          <a:xfrm>
            <a:off x="647273" y="1823864"/>
            <a:ext cx="344622" cy="340204"/>
            <a:chOff x="6238300" y="1426975"/>
            <a:chExt cx="489450" cy="483175"/>
          </a:xfrm>
        </p:grpSpPr>
        <p:sp>
          <p:nvSpPr>
            <p:cNvPr id="2983" name="Google Shape;2983;p52"/>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4" name="Google Shape;2984;p52"/>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5" name="Google Shape;2985;p52"/>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Subtitle 2">
            <a:extLst>
              <a:ext uri="{FF2B5EF4-FFF2-40B4-BE49-F238E27FC236}">
                <a16:creationId xmlns:a16="http://schemas.microsoft.com/office/drawing/2014/main" id="{9F2FC011-F59C-05EA-DBD8-B2B02259C244}"/>
              </a:ext>
            </a:extLst>
          </p:cNvPr>
          <p:cNvSpPr>
            <a:spLocks noGrp="1"/>
          </p:cNvSpPr>
          <p:nvPr>
            <p:ph type="subTitle" idx="2"/>
          </p:nvPr>
        </p:nvSpPr>
        <p:spPr>
          <a:xfrm>
            <a:off x="552983" y="1269617"/>
            <a:ext cx="5841523" cy="612600"/>
          </a:xfrm>
        </p:spPr>
        <p:txBody>
          <a:bodyPr/>
          <a:lstStyle/>
          <a:p>
            <a:r>
              <a:rPr lang="en-SG" b="1" dirty="0"/>
              <a:t>One in four</a:t>
            </a:r>
            <a:r>
              <a:rPr lang="en-SG" dirty="0"/>
              <a:t> American adults spend more than eight hours a day sitting </a:t>
            </a:r>
          </a:p>
        </p:txBody>
      </p:sp>
      <p:sp>
        <p:nvSpPr>
          <p:cNvPr id="41" name="Subtitle 2">
            <a:extLst>
              <a:ext uri="{FF2B5EF4-FFF2-40B4-BE49-F238E27FC236}">
                <a16:creationId xmlns:a16="http://schemas.microsoft.com/office/drawing/2014/main" id="{8E33F7A6-3E10-F260-0897-6A2277F4F7B3}"/>
              </a:ext>
            </a:extLst>
          </p:cNvPr>
          <p:cNvSpPr txBox="1">
            <a:spLocks/>
          </p:cNvSpPr>
          <p:nvPr/>
        </p:nvSpPr>
        <p:spPr>
          <a:xfrm>
            <a:off x="705381" y="1763347"/>
            <a:ext cx="7304629"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r>
              <a:rPr lang="en-SG" dirty="0"/>
              <a:t>On top of usual 9-5 hours, </a:t>
            </a:r>
            <a:r>
              <a:rPr lang="en-SG" b="1" dirty="0"/>
              <a:t>43%</a:t>
            </a:r>
            <a:r>
              <a:rPr lang="en-SG" dirty="0"/>
              <a:t> of the US population use a computer for </a:t>
            </a:r>
            <a:r>
              <a:rPr lang="en-SG" b="1" dirty="0"/>
              <a:t>2</a:t>
            </a:r>
            <a:r>
              <a:rPr lang="en-SG" dirty="0"/>
              <a:t> hours per day or more.</a:t>
            </a:r>
          </a:p>
          <a:p>
            <a:r>
              <a:rPr lang="en-SG" dirty="0"/>
              <a:t>This amounted to a minimum of </a:t>
            </a:r>
            <a:r>
              <a:rPr lang="en-SG" b="1" dirty="0"/>
              <a:t>10</a:t>
            </a:r>
            <a:r>
              <a:rPr lang="en-SG" dirty="0"/>
              <a:t> hours per day</a:t>
            </a:r>
          </a:p>
        </p:txBody>
      </p:sp>
      <p:sp>
        <p:nvSpPr>
          <p:cNvPr id="46" name="Google Shape;14882;p79">
            <a:extLst>
              <a:ext uri="{FF2B5EF4-FFF2-40B4-BE49-F238E27FC236}">
                <a16:creationId xmlns:a16="http://schemas.microsoft.com/office/drawing/2014/main" id="{ACDC987B-7A64-38C0-053C-CC22183C06CD}"/>
              </a:ext>
            </a:extLst>
          </p:cNvPr>
          <p:cNvSpPr/>
          <p:nvPr/>
        </p:nvSpPr>
        <p:spPr>
          <a:xfrm>
            <a:off x="669212" y="2516785"/>
            <a:ext cx="302993" cy="34020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Subtitle 2">
            <a:extLst>
              <a:ext uri="{FF2B5EF4-FFF2-40B4-BE49-F238E27FC236}">
                <a16:creationId xmlns:a16="http://schemas.microsoft.com/office/drawing/2014/main" id="{3B93F0CB-6B2E-55A8-9B5E-087BF70B1613}"/>
              </a:ext>
            </a:extLst>
          </p:cNvPr>
          <p:cNvSpPr txBox="1">
            <a:spLocks/>
          </p:cNvSpPr>
          <p:nvPr/>
        </p:nvSpPr>
        <p:spPr>
          <a:xfrm>
            <a:off x="444845" y="2488025"/>
            <a:ext cx="7509746"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r>
              <a:rPr lang="en-SG" dirty="0"/>
              <a:t>A survey of 8,500 participants showed that </a:t>
            </a:r>
            <a:r>
              <a:rPr lang="en-SG" b="1" dirty="0"/>
              <a:t>41%</a:t>
            </a:r>
            <a:r>
              <a:rPr lang="en-SG" dirty="0"/>
              <a:t> of chairs were set at wrong height (</a:t>
            </a:r>
            <a:r>
              <a:rPr lang="en-SG" b="1" dirty="0"/>
              <a:t>too low</a:t>
            </a:r>
            <a:r>
              <a:rPr lang="en-SG" dirty="0"/>
              <a:t>)</a:t>
            </a:r>
          </a:p>
        </p:txBody>
      </p:sp>
      <p:sp>
        <p:nvSpPr>
          <p:cNvPr id="48" name="Google Shape;13367;p75">
            <a:extLst>
              <a:ext uri="{FF2B5EF4-FFF2-40B4-BE49-F238E27FC236}">
                <a16:creationId xmlns:a16="http://schemas.microsoft.com/office/drawing/2014/main" id="{E616F445-8ACB-57A8-1CFC-33ABCD5B894A}"/>
              </a:ext>
            </a:extLst>
          </p:cNvPr>
          <p:cNvSpPr/>
          <p:nvPr/>
        </p:nvSpPr>
        <p:spPr>
          <a:xfrm>
            <a:off x="669212" y="3202412"/>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Subtitle 2">
            <a:extLst>
              <a:ext uri="{FF2B5EF4-FFF2-40B4-BE49-F238E27FC236}">
                <a16:creationId xmlns:a16="http://schemas.microsoft.com/office/drawing/2014/main" id="{8174507B-E4DC-4909-011F-04AD9B531795}"/>
              </a:ext>
            </a:extLst>
          </p:cNvPr>
          <p:cNvSpPr txBox="1">
            <a:spLocks/>
          </p:cNvSpPr>
          <p:nvPr/>
        </p:nvSpPr>
        <p:spPr>
          <a:xfrm>
            <a:off x="780031" y="3129048"/>
            <a:ext cx="7509746"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r>
              <a:rPr lang="en-SG" dirty="0"/>
              <a:t>A survey of 8,500 participants showed that </a:t>
            </a:r>
            <a:r>
              <a:rPr lang="en-SG" b="1" dirty="0"/>
              <a:t>51%</a:t>
            </a:r>
            <a:r>
              <a:rPr lang="en-SG" dirty="0"/>
              <a:t> of monitors were set at unoptimized height (</a:t>
            </a:r>
            <a:r>
              <a:rPr lang="en-SG" b="1" dirty="0"/>
              <a:t>too low</a:t>
            </a:r>
            <a:r>
              <a:rPr lang="en-SG"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D5F1-B006-B187-F84D-AA8BCA5F3020}"/>
              </a:ext>
            </a:extLst>
          </p:cNvPr>
          <p:cNvSpPr>
            <a:spLocks noGrp="1"/>
          </p:cNvSpPr>
          <p:nvPr>
            <p:ph type="title"/>
          </p:nvPr>
        </p:nvSpPr>
        <p:spPr>
          <a:xfrm>
            <a:off x="0" y="139124"/>
            <a:ext cx="5728855" cy="576000"/>
          </a:xfrm>
        </p:spPr>
        <p:txBody>
          <a:bodyPr/>
          <a:lstStyle/>
          <a:p>
            <a:r>
              <a:rPr lang="en-SG" dirty="0"/>
              <a:t>Common Effects of Bad Sitting Posture</a:t>
            </a:r>
          </a:p>
        </p:txBody>
      </p:sp>
      <p:sp>
        <p:nvSpPr>
          <p:cNvPr id="4" name="Subtitle 3">
            <a:extLst>
              <a:ext uri="{FF2B5EF4-FFF2-40B4-BE49-F238E27FC236}">
                <a16:creationId xmlns:a16="http://schemas.microsoft.com/office/drawing/2014/main" id="{A1943D74-BD94-80EE-0783-A683BB8A0F86}"/>
              </a:ext>
            </a:extLst>
          </p:cNvPr>
          <p:cNvSpPr>
            <a:spLocks noGrp="1"/>
          </p:cNvSpPr>
          <p:nvPr>
            <p:ph type="subTitle" idx="2"/>
          </p:nvPr>
        </p:nvSpPr>
        <p:spPr>
          <a:xfrm>
            <a:off x="698078" y="1156337"/>
            <a:ext cx="1366249" cy="612600"/>
          </a:xfrm>
        </p:spPr>
        <p:txBody>
          <a:bodyPr/>
          <a:lstStyle/>
          <a:p>
            <a:pPr algn="l"/>
            <a:r>
              <a:rPr lang="en-SG" dirty="0"/>
              <a:t>Spine Curvature</a:t>
            </a:r>
          </a:p>
        </p:txBody>
      </p:sp>
      <p:pic>
        <p:nvPicPr>
          <p:cNvPr id="2050" name="Picture 2" descr="5 Side Effects of Working Too Much – Cleveland Clinic">
            <a:extLst>
              <a:ext uri="{FF2B5EF4-FFF2-40B4-BE49-F238E27FC236}">
                <a16:creationId xmlns:a16="http://schemas.microsoft.com/office/drawing/2014/main" id="{4B3E5D1D-65DB-44E9-C457-6F6BA774C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95" y="1607993"/>
            <a:ext cx="3095625" cy="2038350"/>
          </a:xfrm>
          <a:prstGeom prst="rect">
            <a:avLst/>
          </a:prstGeom>
          <a:noFill/>
          <a:extLst>
            <a:ext uri="{909E8E84-426E-40DD-AFC4-6F175D3DCCD1}">
              <a14:hiddenFill xmlns:a14="http://schemas.microsoft.com/office/drawing/2010/main">
                <a:solidFill>
                  <a:srgbClr val="FFFFFF"/>
                </a:solidFill>
              </a14:hiddenFill>
            </a:ext>
          </a:extLst>
        </p:spPr>
      </p:pic>
      <p:sp>
        <p:nvSpPr>
          <p:cNvPr id="18" name="Subtitle 3">
            <a:extLst>
              <a:ext uri="{FF2B5EF4-FFF2-40B4-BE49-F238E27FC236}">
                <a16:creationId xmlns:a16="http://schemas.microsoft.com/office/drawing/2014/main" id="{4E46B6AF-DCA6-2062-C435-A678ECBE4A81}"/>
              </a:ext>
            </a:extLst>
          </p:cNvPr>
          <p:cNvSpPr txBox="1">
            <a:spLocks/>
          </p:cNvSpPr>
          <p:nvPr/>
        </p:nvSpPr>
        <p:spPr>
          <a:xfrm>
            <a:off x="6804452" y="2137181"/>
            <a:ext cx="1022205"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dirty="0"/>
              <a:t>Back Pain</a:t>
            </a:r>
          </a:p>
        </p:txBody>
      </p:sp>
      <p:sp>
        <p:nvSpPr>
          <p:cNvPr id="19" name="Subtitle 3">
            <a:extLst>
              <a:ext uri="{FF2B5EF4-FFF2-40B4-BE49-F238E27FC236}">
                <a16:creationId xmlns:a16="http://schemas.microsoft.com/office/drawing/2014/main" id="{8889C442-C665-20DC-B88F-38CA13A004CA}"/>
              </a:ext>
            </a:extLst>
          </p:cNvPr>
          <p:cNvSpPr txBox="1">
            <a:spLocks/>
          </p:cNvSpPr>
          <p:nvPr/>
        </p:nvSpPr>
        <p:spPr>
          <a:xfrm>
            <a:off x="6804452" y="2939415"/>
            <a:ext cx="936758" cy="3792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dirty="0"/>
              <a:t>Neck Pain</a:t>
            </a:r>
          </a:p>
        </p:txBody>
      </p:sp>
      <p:sp>
        <p:nvSpPr>
          <p:cNvPr id="20" name="Subtitle 3">
            <a:extLst>
              <a:ext uri="{FF2B5EF4-FFF2-40B4-BE49-F238E27FC236}">
                <a16:creationId xmlns:a16="http://schemas.microsoft.com/office/drawing/2014/main" id="{82189E78-344C-A19C-0A4A-BF7B7BAB5AE1}"/>
              </a:ext>
            </a:extLst>
          </p:cNvPr>
          <p:cNvSpPr txBox="1">
            <a:spLocks/>
          </p:cNvSpPr>
          <p:nvPr/>
        </p:nvSpPr>
        <p:spPr>
          <a:xfrm>
            <a:off x="835442" y="2074165"/>
            <a:ext cx="1290048"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dirty="0"/>
              <a:t>Headache</a:t>
            </a:r>
          </a:p>
        </p:txBody>
      </p:sp>
      <p:sp>
        <p:nvSpPr>
          <p:cNvPr id="21" name="Subtitle 3">
            <a:extLst>
              <a:ext uri="{FF2B5EF4-FFF2-40B4-BE49-F238E27FC236}">
                <a16:creationId xmlns:a16="http://schemas.microsoft.com/office/drawing/2014/main" id="{14429E86-A9D1-676E-F42A-A9C57A19E077}"/>
              </a:ext>
            </a:extLst>
          </p:cNvPr>
          <p:cNvSpPr txBox="1">
            <a:spLocks/>
          </p:cNvSpPr>
          <p:nvPr/>
        </p:nvSpPr>
        <p:spPr>
          <a:xfrm>
            <a:off x="822770" y="2939415"/>
            <a:ext cx="1241557" cy="449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dirty="0"/>
              <a:t>Poor Sleep</a:t>
            </a:r>
          </a:p>
        </p:txBody>
      </p:sp>
      <p:sp>
        <p:nvSpPr>
          <p:cNvPr id="22" name="Subtitle 3">
            <a:extLst>
              <a:ext uri="{FF2B5EF4-FFF2-40B4-BE49-F238E27FC236}">
                <a16:creationId xmlns:a16="http://schemas.microsoft.com/office/drawing/2014/main" id="{75B127F1-DF2A-4A32-50F9-A9291BBF5F05}"/>
              </a:ext>
            </a:extLst>
          </p:cNvPr>
          <p:cNvSpPr txBox="1">
            <a:spLocks/>
          </p:cNvSpPr>
          <p:nvPr/>
        </p:nvSpPr>
        <p:spPr>
          <a:xfrm>
            <a:off x="6458854" y="1192101"/>
            <a:ext cx="1798848" cy="5410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dirty="0"/>
              <a:t>Disrupted Digestion</a:t>
            </a:r>
          </a:p>
        </p:txBody>
      </p:sp>
      <p:sp>
        <p:nvSpPr>
          <p:cNvPr id="23" name="Subtitle 3">
            <a:extLst>
              <a:ext uri="{FF2B5EF4-FFF2-40B4-BE49-F238E27FC236}">
                <a16:creationId xmlns:a16="http://schemas.microsoft.com/office/drawing/2014/main" id="{3FC1CC71-42D4-0FD5-D3E1-74F1DDAD6211}"/>
              </a:ext>
            </a:extLst>
          </p:cNvPr>
          <p:cNvSpPr txBox="1">
            <a:spLocks/>
          </p:cNvSpPr>
          <p:nvPr/>
        </p:nvSpPr>
        <p:spPr>
          <a:xfrm>
            <a:off x="613396" y="3720414"/>
            <a:ext cx="1660303" cy="4514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dirty="0"/>
              <a:t>Lack of motivation</a:t>
            </a:r>
          </a:p>
        </p:txBody>
      </p:sp>
      <p:sp>
        <p:nvSpPr>
          <p:cNvPr id="24" name="Subtitle 3">
            <a:extLst>
              <a:ext uri="{FF2B5EF4-FFF2-40B4-BE49-F238E27FC236}">
                <a16:creationId xmlns:a16="http://schemas.microsoft.com/office/drawing/2014/main" id="{32D5A8CE-6991-57A6-19D7-A801B2879C45}"/>
              </a:ext>
            </a:extLst>
          </p:cNvPr>
          <p:cNvSpPr txBox="1">
            <a:spLocks/>
          </p:cNvSpPr>
          <p:nvPr/>
        </p:nvSpPr>
        <p:spPr>
          <a:xfrm>
            <a:off x="6458854" y="3720414"/>
            <a:ext cx="4171793"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dirty="0"/>
              <a:t>Productivity Decrease</a:t>
            </a:r>
          </a:p>
        </p:txBody>
      </p:sp>
    </p:spTree>
    <p:extLst>
      <p:ext uri="{BB962C8B-B14F-4D97-AF65-F5344CB8AC3E}">
        <p14:creationId xmlns:p14="http://schemas.microsoft.com/office/powerpoint/2010/main" val="859912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3185" name="Google Shape;3185;p55"/>
          <p:cNvSpPr txBox="1">
            <a:spLocks noGrp="1"/>
          </p:cNvSpPr>
          <p:nvPr>
            <p:ph type="subTitle" idx="1"/>
          </p:nvPr>
        </p:nvSpPr>
        <p:spPr>
          <a:xfrm>
            <a:off x="3172414" y="3183498"/>
            <a:ext cx="2679300" cy="65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Healthcare cost estimation by Workplace Safety and Health (WSH) Singapore</a:t>
            </a:r>
            <a:endParaRPr dirty="0"/>
          </a:p>
        </p:txBody>
      </p:sp>
      <p:sp>
        <p:nvSpPr>
          <p:cNvPr id="3186" name="Google Shape;3186;p55"/>
          <p:cNvSpPr txBox="1">
            <a:spLocks noGrp="1"/>
          </p:cNvSpPr>
          <p:nvPr>
            <p:ph type="title"/>
          </p:nvPr>
        </p:nvSpPr>
        <p:spPr>
          <a:xfrm>
            <a:off x="2624328" y="2057400"/>
            <a:ext cx="4102054"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700" dirty="0">
                <a:solidFill>
                  <a:schemeClr val="dk2"/>
                </a:solidFill>
              </a:rPr>
              <a:t>3.5 Billions per year</a:t>
            </a:r>
            <a:endParaRPr sz="10700" dirty="0"/>
          </a:p>
        </p:txBody>
      </p:sp>
    </p:spTree>
    <p:extLst>
      <p:ext uri="{BB962C8B-B14F-4D97-AF65-F5344CB8AC3E}">
        <p14:creationId xmlns:p14="http://schemas.microsoft.com/office/powerpoint/2010/main" val="1766822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D5F1-B006-B187-F84D-AA8BCA5F3020}"/>
              </a:ext>
            </a:extLst>
          </p:cNvPr>
          <p:cNvSpPr>
            <a:spLocks noGrp="1"/>
          </p:cNvSpPr>
          <p:nvPr>
            <p:ph type="title"/>
          </p:nvPr>
        </p:nvSpPr>
        <p:spPr>
          <a:xfrm>
            <a:off x="0" y="139124"/>
            <a:ext cx="5728855" cy="576000"/>
          </a:xfrm>
        </p:spPr>
        <p:txBody>
          <a:bodyPr/>
          <a:lstStyle/>
          <a:p>
            <a:r>
              <a:rPr lang="en-SG" dirty="0"/>
              <a:t>Propose to develop Computer Vision live posture classification</a:t>
            </a:r>
          </a:p>
        </p:txBody>
      </p:sp>
      <p:sp>
        <p:nvSpPr>
          <p:cNvPr id="14" name="Subtitle 2">
            <a:extLst>
              <a:ext uri="{FF2B5EF4-FFF2-40B4-BE49-F238E27FC236}">
                <a16:creationId xmlns:a16="http://schemas.microsoft.com/office/drawing/2014/main" id="{70586C80-C377-9688-0C6F-A5D8B549F4A8}"/>
              </a:ext>
            </a:extLst>
          </p:cNvPr>
          <p:cNvSpPr txBox="1">
            <a:spLocks/>
          </p:cNvSpPr>
          <p:nvPr/>
        </p:nvSpPr>
        <p:spPr>
          <a:xfrm>
            <a:off x="1022067" y="1423439"/>
            <a:ext cx="5797187" cy="502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There are myriad cost and effects due to unmonitored bad sitting posture during work</a:t>
            </a:r>
          </a:p>
        </p:txBody>
      </p:sp>
      <p:grpSp>
        <p:nvGrpSpPr>
          <p:cNvPr id="15" name="Google Shape;2106;p37">
            <a:extLst>
              <a:ext uri="{FF2B5EF4-FFF2-40B4-BE49-F238E27FC236}">
                <a16:creationId xmlns:a16="http://schemas.microsoft.com/office/drawing/2014/main" id="{E7C80986-9766-13AC-1852-F88DDD7DDC79}"/>
              </a:ext>
            </a:extLst>
          </p:cNvPr>
          <p:cNvGrpSpPr/>
          <p:nvPr/>
        </p:nvGrpSpPr>
        <p:grpSpPr>
          <a:xfrm>
            <a:off x="302256" y="1338714"/>
            <a:ext cx="635100" cy="734640"/>
            <a:chOff x="731647" y="573573"/>
            <a:chExt cx="635100" cy="734640"/>
          </a:xfrm>
        </p:grpSpPr>
        <p:grpSp>
          <p:nvGrpSpPr>
            <p:cNvPr id="16" name="Google Shape;2107;p37">
              <a:extLst>
                <a:ext uri="{FF2B5EF4-FFF2-40B4-BE49-F238E27FC236}">
                  <a16:creationId xmlns:a16="http://schemas.microsoft.com/office/drawing/2014/main" id="{4F53ADFB-1145-D7EB-E302-1F62CE2088A3}"/>
                </a:ext>
              </a:extLst>
            </p:cNvPr>
            <p:cNvGrpSpPr/>
            <p:nvPr/>
          </p:nvGrpSpPr>
          <p:grpSpPr>
            <a:xfrm>
              <a:off x="731647" y="573573"/>
              <a:ext cx="635100" cy="635100"/>
              <a:chOff x="917231" y="750460"/>
              <a:chExt cx="635100" cy="635100"/>
            </a:xfrm>
          </p:grpSpPr>
          <p:sp>
            <p:nvSpPr>
              <p:cNvPr id="28" name="Google Shape;2108;p37">
                <a:extLst>
                  <a:ext uri="{FF2B5EF4-FFF2-40B4-BE49-F238E27FC236}">
                    <a16:creationId xmlns:a16="http://schemas.microsoft.com/office/drawing/2014/main" id="{AA01FD02-A94C-6E11-0273-16911416798B}"/>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9;p37">
                <a:extLst>
                  <a:ext uri="{FF2B5EF4-FFF2-40B4-BE49-F238E27FC236}">
                    <a16:creationId xmlns:a16="http://schemas.microsoft.com/office/drawing/2014/main" id="{0E5A52F3-E356-63A5-3095-194065151C05}"/>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110;p37">
              <a:extLst>
                <a:ext uri="{FF2B5EF4-FFF2-40B4-BE49-F238E27FC236}">
                  <a16:creationId xmlns:a16="http://schemas.microsoft.com/office/drawing/2014/main" id="{E594DC88-1BA4-CBEA-B373-098B74FA83FD}"/>
                </a:ext>
              </a:extLst>
            </p:cNvPr>
            <p:cNvGrpSpPr/>
            <p:nvPr/>
          </p:nvGrpSpPr>
          <p:grpSpPr>
            <a:xfrm>
              <a:off x="961679" y="1281213"/>
              <a:ext cx="175013" cy="27000"/>
              <a:chOff x="5662375" y="212375"/>
              <a:chExt cx="175013" cy="27000"/>
            </a:xfrm>
          </p:grpSpPr>
          <p:sp>
            <p:nvSpPr>
              <p:cNvPr id="25" name="Google Shape;2111;p37">
                <a:extLst>
                  <a:ext uri="{FF2B5EF4-FFF2-40B4-BE49-F238E27FC236}">
                    <a16:creationId xmlns:a16="http://schemas.microsoft.com/office/drawing/2014/main" id="{5FBA028C-31B9-C720-DCBD-1FE189CFF663}"/>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 name="Google Shape;2112;p37">
                <a:extLst>
                  <a:ext uri="{FF2B5EF4-FFF2-40B4-BE49-F238E27FC236}">
                    <a16:creationId xmlns:a16="http://schemas.microsoft.com/office/drawing/2014/main" id="{1268CA1A-672D-2744-7828-859075909DB5}"/>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 name="Google Shape;2113;p37">
                <a:extLst>
                  <a:ext uri="{FF2B5EF4-FFF2-40B4-BE49-F238E27FC236}">
                    <a16:creationId xmlns:a16="http://schemas.microsoft.com/office/drawing/2014/main" id="{5875BB4B-7DD3-E42F-019D-77F75EF77A53}"/>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30" name="Google Shape;2106;p37">
            <a:extLst>
              <a:ext uri="{FF2B5EF4-FFF2-40B4-BE49-F238E27FC236}">
                <a16:creationId xmlns:a16="http://schemas.microsoft.com/office/drawing/2014/main" id="{62DD1DFC-541A-B4CE-A74C-A135C043F29A}"/>
              </a:ext>
            </a:extLst>
          </p:cNvPr>
          <p:cNvGrpSpPr/>
          <p:nvPr/>
        </p:nvGrpSpPr>
        <p:grpSpPr>
          <a:xfrm>
            <a:off x="315744" y="2435047"/>
            <a:ext cx="635100" cy="734640"/>
            <a:chOff x="731647" y="573573"/>
            <a:chExt cx="635100" cy="734640"/>
          </a:xfrm>
        </p:grpSpPr>
        <p:grpSp>
          <p:nvGrpSpPr>
            <p:cNvPr id="31" name="Google Shape;2107;p37">
              <a:extLst>
                <a:ext uri="{FF2B5EF4-FFF2-40B4-BE49-F238E27FC236}">
                  <a16:creationId xmlns:a16="http://schemas.microsoft.com/office/drawing/2014/main" id="{776F2F6E-FC2D-3101-DCD5-63E49669FFF8}"/>
                </a:ext>
              </a:extLst>
            </p:cNvPr>
            <p:cNvGrpSpPr/>
            <p:nvPr/>
          </p:nvGrpSpPr>
          <p:grpSpPr>
            <a:xfrm>
              <a:off x="731647" y="573573"/>
              <a:ext cx="635100" cy="635100"/>
              <a:chOff x="917231" y="750460"/>
              <a:chExt cx="635100" cy="635100"/>
            </a:xfrm>
          </p:grpSpPr>
          <p:sp>
            <p:nvSpPr>
              <p:cNvPr id="36" name="Google Shape;2108;p37">
                <a:extLst>
                  <a:ext uri="{FF2B5EF4-FFF2-40B4-BE49-F238E27FC236}">
                    <a16:creationId xmlns:a16="http://schemas.microsoft.com/office/drawing/2014/main" id="{EA93E6A3-5DC1-B926-4EC5-3A1D0A417C09}"/>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09;p37">
                <a:extLst>
                  <a:ext uri="{FF2B5EF4-FFF2-40B4-BE49-F238E27FC236}">
                    <a16:creationId xmlns:a16="http://schemas.microsoft.com/office/drawing/2014/main" id="{A1AA4318-A782-981B-426E-56A78B453950}"/>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2110;p37">
              <a:extLst>
                <a:ext uri="{FF2B5EF4-FFF2-40B4-BE49-F238E27FC236}">
                  <a16:creationId xmlns:a16="http://schemas.microsoft.com/office/drawing/2014/main" id="{C70F7365-2797-4596-847A-204B3B8DDD83}"/>
                </a:ext>
              </a:extLst>
            </p:cNvPr>
            <p:cNvGrpSpPr/>
            <p:nvPr/>
          </p:nvGrpSpPr>
          <p:grpSpPr>
            <a:xfrm>
              <a:off x="961679" y="1281213"/>
              <a:ext cx="175013" cy="27000"/>
              <a:chOff x="5662375" y="212375"/>
              <a:chExt cx="175013" cy="27000"/>
            </a:xfrm>
          </p:grpSpPr>
          <p:sp>
            <p:nvSpPr>
              <p:cNvPr id="33" name="Google Shape;2111;p37">
                <a:extLst>
                  <a:ext uri="{FF2B5EF4-FFF2-40B4-BE49-F238E27FC236}">
                    <a16:creationId xmlns:a16="http://schemas.microsoft.com/office/drawing/2014/main" id="{CC07DEA3-4B6B-82A6-6CCE-F7E7BD7604AA}"/>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 name="Google Shape;2112;p37">
                <a:extLst>
                  <a:ext uri="{FF2B5EF4-FFF2-40B4-BE49-F238E27FC236}">
                    <a16:creationId xmlns:a16="http://schemas.microsoft.com/office/drawing/2014/main" id="{7F418435-C173-D6DC-F104-0461589CDC51}"/>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 name="Google Shape;2113;p37">
                <a:extLst>
                  <a:ext uri="{FF2B5EF4-FFF2-40B4-BE49-F238E27FC236}">
                    <a16:creationId xmlns:a16="http://schemas.microsoft.com/office/drawing/2014/main" id="{10DB9E9B-887A-554D-ECFF-9126FABDE8AF}"/>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38" name="Subtitle 2">
            <a:extLst>
              <a:ext uri="{FF2B5EF4-FFF2-40B4-BE49-F238E27FC236}">
                <a16:creationId xmlns:a16="http://schemas.microsoft.com/office/drawing/2014/main" id="{2F4BB7F9-0786-CC10-4445-E018CB87D0CC}"/>
              </a:ext>
            </a:extLst>
          </p:cNvPr>
          <p:cNvSpPr txBox="1">
            <a:spLocks/>
          </p:cNvSpPr>
          <p:nvPr/>
        </p:nvSpPr>
        <p:spPr>
          <a:xfrm>
            <a:off x="1022067" y="2477289"/>
            <a:ext cx="6324305" cy="502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l"/>
            <a:r>
              <a:rPr lang="en-SG" b="1" dirty="0"/>
              <a:t>Develop Machine Learning Model to accurately predict multiclass sitting posture classification</a:t>
            </a:r>
          </a:p>
          <a:p>
            <a:pPr algn="l"/>
            <a:endParaRPr lang="en-SG" dirty="0"/>
          </a:p>
          <a:p>
            <a:pPr algn="l"/>
            <a:r>
              <a:rPr lang="en-SG" b="1" dirty="0"/>
              <a:t>Evaluation Criteria:</a:t>
            </a:r>
          </a:p>
          <a:p>
            <a:pPr marL="285750" indent="-285750" algn="l">
              <a:buFont typeface="Arial" panose="020B0604020202020204" pitchFamily="34" charset="0"/>
              <a:buChar char="•"/>
            </a:pPr>
            <a:r>
              <a:rPr lang="en-SG" dirty="0"/>
              <a:t>High test accuracy score of above 90% on validation set</a:t>
            </a:r>
          </a:p>
          <a:p>
            <a:pPr marL="285750" indent="-285750" algn="l">
              <a:buFont typeface="Arial" panose="020B0604020202020204" pitchFamily="34" charset="0"/>
              <a:buChar char="•"/>
            </a:pPr>
            <a:r>
              <a:rPr lang="en-SG" dirty="0"/>
              <a:t>High F1-score of above 90% on validation set</a:t>
            </a:r>
          </a:p>
        </p:txBody>
      </p:sp>
    </p:spTree>
    <p:extLst>
      <p:ext uri="{BB962C8B-B14F-4D97-AF65-F5344CB8AC3E}">
        <p14:creationId xmlns:p14="http://schemas.microsoft.com/office/powerpoint/2010/main" val="1388680172"/>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957</TotalTime>
  <Words>2624</Words>
  <Application>Microsoft Office PowerPoint</Application>
  <PresentationFormat>On-screen Show (16:9)</PresentationFormat>
  <Paragraphs>326</Paragraphs>
  <Slides>49</Slides>
  <Notes>25</Notes>
  <HiddenSlides>6</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Barlow Semi Condensed Medium</vt:lpstr>
      <vt:lpstr>Fjalla One</vt:lpstr>
      <vt:lpstr>Barlow Semi Condensed</vt:lpstr>
      <vt:lpstr>Bahnschrift</vt:lpstr>
      <vt:lpstr>Arial</vt:lpstr>
      <vt:lpstr>Technology Consulting by Slidesgo</vt:lpstr>
      <vt:lpstr>Office Working/Home Sitting Posture Recognition with Computer Vision</vt:lpstr>
      <vt:lpstr>Table of Contents</vt:lpstr>
      <vt:lpstr>Introduction</vt:lpstr>
      <vt:lpstr>Understanding the Problem</vt:lpstr>
      <vt:lpstr>Postures</vt:lpstr>
      <vt:lpstr>Statistics At-a-Glance</vt:lpstr>
      <vt:lpstr>Common Effects of Bad Sitting Posture</vt:lpstr>
      <vt:lpstr>3.5 Billions per year</vt:lpstr>
      <vt:lpstr>Propose to develop Computer Vision live posture classification</vt:lpstr>
      <vt:lpstr>Dataset &amp; Exploratory Data Analysis</vt:lpstr>
      <vt:lpstr>Initial Dataset Overview</vt:lpstr>
      <vt:lpstr>Tools to Get There</vt:lpstr>
      <vt:lpstr>Tools to Get There</vt:lpstr>
      <vt:lpstr>Extract &amp; Export</vt:lpstr>
      <vt:lpstr>Feature Engineering</vt:lpstr>
      <vt:lpstr>The Posture Classification</vt:lpstr>
      <vt:lpstr>The Webcam Dataset</vt:lpstr>
      <vt:lpstr>Initial Dataset Overview</vt:lpstr>
      <vt:lpstr>Tools to Get There</vt:lpstr>
      <vt:lpstr>The Difference</vt:lpstr>
      <vt:lpstr>Feature Engineering</vt:lpstr>
      <vt:lpstr>The Sidecam Dataset</vt:lpstr>
      <vt:lpstr>Eye closeness to screen distribution (Webcam)</vt:lpstr>
      <vt:lpstr>Mouth Distance to Shoulder by Postures (Webcam)</vt:lpstr>
      <vt:lpstr>Shoulder Parallelism (Webcam)</vt:lpstr>
      <vt:lpstr>Neck Inclination Angle Distribution (Sidecam)</vt:lpstr>
      <vt:lpstr>Arm and Torso Angle Correlation (Sidecam)</vt:lpstr>
      <vt:lpstr>Shoulder relativity to frame (Left POV) (Sidecam)</vt:lpstr>
      <vt:lpstr>Modelling &amp; Model Evaluation</vt:lpstr>
      <vt:lpstr>Modelling</vt:lpstr>
      <vt:lpstr>Modelling</vt:lpstr>
      <vt:lpstr>Feature importance to classify a posture (Webcam)</vt:lpstr>
      <vt:lpstr>Modelling</vt:lpstr>
      <vt:lpstr>Feature importance to classify a posture (Sidecam)</vt:lpstr>
      <vt:lpstr>Webcam Video Prediction</vt:lpstr>
      <vt:lpstr>Sidecam Video Prediction</vt:lpstr>
      <vt:lpstr>Sidecam Video Prediction</vt:lpstr>
      <vt:lpstr>Live Demo</vt:lpstr>
      <vt:lpstr>Conclusions &amp; Next Steps</vt:lpstr>
      <vt:lpstr>Conclusions</vt:lpstr>
      <vt:lpstr>Challenges/Limitations</vt:lpstr>
      <vt:lpstr>Next Steps</vt:lpstr>
      <vt:lpstr>Thanks!</vt:lpstr>
      <vt:lpstr>Appendix</vt:lpstr>
      <vt:lpstr>MediaPipe vs MoveNet</vt:lpstr>
      <vt:lpstr>MediaPipe vs MoveNet</vt:lpstr>
      <vt:lpstr>PyCaret Model</vt:lpstr>
      <vt:lpstr>PyCaret Model</vt:lpstr>
      <vt:lpstr>Confusion matrix (Random Forest)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Working/Home Sitting Posture Recognition</dc:title>
  <dc:creator>Nelson Agus Kesuma</dc:creator>
  <cp:lastModifiedBy>Nelson Agus Kesuma</cp:lastModifiedBy>
  <cp:revision>77</cp:revision>
  <dcterms:modified xsi:type="dcterms:W3CDTF">2022-07-06T17:11:21Z</dcterms:modified>
</cp:coreProperties>
</file>